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 autoCompressPictures="0">
  <p:sldMasterIdLst>
    <p:sldMasterId id="2147483850" r:id="rId1"/>
    <p:sldMasterId id="2147483861" r:id="rId2"/>
  </p:sldMasterIdLst>
  <p:notesMasterIdLst>
    <p:notesMasterId r:id="rId17"/>
  </p:notesMasterIdLst>
  <p:handoutMasterIdLst>
    <p:handoutMasterId r:id="rId18"/>
  </p:handoutMasterIdLst>
  <p:sldIdLst>
    <p:sldId id="680" r:id="rId3"/>
    <p:sldId id="712" r:id="rId4"/>
    <p:sldId id="711" r:id="rId5"/>
    <p:sldId id="713" r:id="rId6"/>
    <p:sldId id="643" r:id="rId7"/>
    <p:sldId id="719" r:id="rId8"/>
    <p:sldId id="697" r:id="rId9"/>
    <p:sldId id="682" r:id="rId10"/>
    <p:sldId id="683" r:id="rId11"/>
    <p:sldId id="721" r:id="rId12"/>
    <p:sldId id="689" r:id="rId13"/>
    <p:sldId id="686" r:id="rId14"/>
    <p:sldId id="722" r:id="rId15"/>
    <p:sldId id="551" r:id="rId16"/>
  </p:sldIdLst>
  <p:sldSz cx="9144000" cy="6864350"/>
  <p:notesSz cx="10234613" cy="71040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5" orient="horz" pos="2094" userDrawn="1">
          <p15:clr>
            <a:srgbClr val="A4A3A4"/>
          </p15:clr>
        </p15:guide>
        <p15:guide id="16" pos="2881">
          <p15:clr>
            <a:srgbClr val="A4A3A4"/>
          </p15:clr>
        </p15:guide>
        <p15:guide id="17" orient="horz" pos="529" userDrawn="1">
          <p15:clr>
            <a:srgbClr val="A4A3A4"/>
          </p15:clr>
        </p15:guide>
        <p15:guide id="18" orient="horz" pos="1663" userDrawn="1">
          <p15:clr>
            <a:srgbClr val="A4A3A4"/>
          </p15:clr>
        </p15:guide>
        <p15:guide id="19" pos="431" userDrawn="1">
          <p15:clr>
            <a:srgbClr val="A4A3A4"/>
          </p15:clr>
        </p15:guide>
        <p15:guide id="20" orient="horz" pos="3908" userDrawn="1">
          <p15:clr>
            <a:srgbClr val="A4A3A4"/>
          </p15:clr>
        </p15:guide>
        <p15:guide id="21" pos="5329" userDrawn="1">
          <p15:clr>
            <a:srgbClr val="A4A3A4"/>
          </p15:clr>
        </p15:guide>
        <p15:guide id="22" orient="horz" pos="530">
          <p15:clr>
            <a:srgbClr val="A4A3A4"/>
          </p15:clr>
        </p15:guide>
        <p15:guide id="23" orient="horz" pos="3183" userDrawn="1">
          <p15:clr>
            <a:srgbClr val="A4A3A4"/>
          </p15:clr>
        </p15:guide>
        <p15:guide id="24" orient="horz" pos="1028" userDrawn="1">
          <p15:clr>
            <a:srgbClr val="A4A3A4"/>
          </p15:clr>
        </p15:guide>
        <p15:guide id="25" pos="193">
          <p15:clr>
            <a:srgbClr val="A4A3A4"/>
          </p15:clr>
        </p15:guide>
        <p15:guide id="26" pos="5579" userDrawn="1">
          <p15:clr>
            <a:srgbClr val="A4A3A4"/>
          </p15:clr>
        </p15:guide>
        <p15:guide id="27" pos="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 userDrawn="1">
          <p15:clr>
            <a:srgbClr val="A4A3A4"/>
          </p15:clr>
        </p15:guide>
        <p15:guide id="2" pos="322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032"/>
    <a:srgbClr val="FFFF99"/>
    <a:srgbClr val="3B81E0"/>
    <a:srgbClr val="0000FF"/>
    <a:srgbClr val="FFFFCC"/>
    <a:srgbClr val="FF9900"/>
    <a:srgbClr val="FF4370"/>
    <a:srgbClr val="996633"/>
    <a:srgbClr val="0099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8D230F3-CF80-4859-8CE7-A43EE81993B5}" styleName="淡色スタイル 1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38" autoAdjust="0"/>
    <p:restoredTop sz="95110" autoAdjust="0"/>
  </p:normalViewPr>
  <p:slideViewPr>
    <p:cSldViewPr snapToGrid="0">
      <p:cViewPr varScale="1">
        <p:scale>
          <a:sx n="73" d="100"/>
          <a:sy n="73" d="100"/>
        </p:scale>
        <p:origin x="1548" y="66"/>
      </p:cViewPr>
      <p:guideLst>
        <p:guide orient="horz" pos="2094"/>
        <p:guide pos="2881"/>
        <p:guide orient="horz" pos="529"/>
        <p:guide orient="horz" pos="1663"/>
        <p:guide pos="431"/>
        <p:guide orient="horz" pos="3908"/>
        <p:guide pos="5329"/>
        <p:guide orient="horz" pos="530"/>
        <p:guide orient="horz" pos="3183"/>
        <p:guide orient="horz" pos="1028"/>
        <p:guide pos="193"/>
        <p:guide pos="5579"/>
        <p:guide pos="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150" d="100"/>
          <a:sy n="150" d="100"/>
        </p:scale>
        <p:origin x="-930" y="-90"/>
      </p:cViewPr>
      <p:guideLst>
        <p:guide orient="horz" pos="2236"/>
        <p:guide pos="3223"/>
      </p:guideLst>
    </p:cSldViewPr>
  </p:notesViewPr>
  <p:gridSpacing cx="180023" cy="18002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725" cy="356627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593" y="0"/>
            <a:ext cx="4436372" cy="356627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r">
              <a:defRPr sz="1200"/>
            </a:lvl1pPr>
          </a:lstStyle>
          <a:p>
            <a:fld id="{A7640E48-A5E0-5041-9B48-F1CC1125BC09}" type="datetimeFigureOut">
              <a:rPr kumimoji="1" lang="ja-JP" altLang="en-US" smtClean="0"/>
              <a:pPr/>
              <a:t>2020/11/11</a:t>
            </a:fld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747436"/>
            <a:ext cx="4434725" cy="356627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593" y="6747436"/>
            <a:ext cx="4436372" cy="356627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r">
              <a:defRPr sz="1200"/>
            </a:lvl1pPr>
          </a:lstStyle>
          <a:p>
            <a:fld id="{A07F573A-01BF-2B44-8976-5E6A2AEC184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0004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7" cy="356518"/>
          </a:xfrm>
          <a:prstGeom prst="rect">
            <a:avLst/>
          </a:prstGeom>
        </p:spPr>
        <p:txBody>
          <a:bodyPr vert="horz" lIns="94661" tIns="47330" rIns="94661" bIns="4733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841" y="2"/>
            <a:ext cx="4434997" cy="356518"/>
          </a:xfrm>
          <a:prstGeom prst="rect">
            <a:avLst/>
          </a:prstGeom>
        </p:spPr>
        <p:txBody>
          <a:bodyPr vert="horz" lIns="94661" tIns="47330" rIns="94661" bIns="47330" rtlCol="0"/>
          <a:lstStyle>
            <a:lvl1pPr algn="r">
              <a:defRPr sz="1200"/>
            </a:lvl1pPr>
          </a:lstStyle>
          <a:p>
            <a:fld id="{5C5FCEE9-5451-724E-8226-661F248CEFD0}" type="datetimeFigureOut">
              <a:rPr kumimoji="1" lang="ja-JP" altLang="en-US" smtClean="0"/>
              <a:pPr/>
              <a:t>2020/11/11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521075" y="887413"/>
            <a:ext cx="3192463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61" tIns="47330" rIns="94661" bIns="4733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3" y="3418956"/>
            <a:ext cx="8187690" cy="2797923"/>
          </a:xfrm>
          <a:prstGeom prst="rect">
            <a:avLst/>
          </a:prstGeom>
        </p:spPr>
        <p:txBody>
          <a:bodyPr vert="horz" lIns="94661" tIns="47330" rIns="94661" bIns="4733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6747549"/>
            <a:ext cx="4434997" cy="356517"/>
          </a:xfrm>
          <a:prstGeom prst="rect">
            <a:avLst/>
          </a:prstGeom>
        </p:spPr>
        <p:txBody>
          <a:bodyPr vert="horz" lIns="94661" tIns="47330" rIns="94661" bIns="4733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841" y="6747549"/>
            <a:ext cx="4434997" cy="356517"/>
          </a:xfrm>
          <a:prstGeom prst="rect">
            <a:avLst/>
          </a:prstGeom>
        </p:spPr>
        <p:txBody>
          <a:bodyPr vert="horz" lIns="94661" tIns="47330" rIns="94661" bIns="47330" rtlCol="0" anchor="b"/>
          <a:lstStyle>
            <a:lvl1pPr algn="r">
              <a:defRPr sz="1200"/>
            </a:lvl1pPr>
          </a:lstStyle>
          <a:p>
            <a:fld id="{B66F3448-3337-A740-B29C-9F6778ED4FC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30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5859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441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02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24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6001" y="2448000"/>
            <a:ext cx="5940000" cy="1260000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タイトル記入 </a:t>
            </a:r>
            <a:r>
              <a:rPr lang="en-US" altLang="ja-JP"/>
              <a:t>2</a:t>
            </a:r>
            <a:r>
              <a:rPr lang="ja-JP" altLang="en-US"/>
              <a:t>行</a:t>
            </a:r>
            <a:r>
              <a:rPr lang="en-US" altLang="ja-JP"/>
              <a:t>34pt</a:t>
            </a:r>
            <a:r>
              <a:rPr lang="ja-JP" altLang="en-US"/>
              <a:t>推奨　 発表者情報より大きく記載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4140000"/>
            <a:ext cx="5040000" cy="360000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クリックして 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6000" y="4680009"/>
            <a:ext cx="5040000" cy="1188000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08" y="454131"/>
            <a:ext cx="2520000" cy="78578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18012" y="6256800"/>
            <a:ext cx="2275184" cy="45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10" y="6318040"/>
            <a:ext cx="1078337" cy="277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5464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30158" cy="61629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281912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2451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9798"/>
            <a:ext cx="6400800" cy="1754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22041" indent="0" algn="ctr">
              <a:buNone/>
              <a:defRPr/>
            </a:lvl2pPr>
            <a:lvl3pPr marL="844083" indent="0" algn="ctr">
              <a:buNone/>
              <a:defRPr/>
            </a:lvl3pPr>
            <a:lvl4pPr marL="1266124" indent="0" algn="ctr">
              <a:buNone/>
              <a:defRPr/>
            </a:lvl4pPr>
            <a:lvl5pPr marL="1688165" indent="0" algn="ctr">
              <a:buNone/>
              <a:defRPr/>
            </a:lvl5pPr>
            <a:lvl6pPr marL="2110207" indent="0" algn="ctr">
              <a:buNone/>
              <a:defRPr/>
            </a:lvl6pPr>
            <a:lvl7pPr marL="2532248" indent="0" algn="ctr">
              <a:buNone/>
              <a:defRPr/>
            </a:lvl7pPr>
            <a:lvl8pPr marL="2954289" indent="0" algn="ctr">
              <a:buNone/>
              <a:defRPr/>
            </a:lvl8pPr>
            <a:lvl9pPr marL="3376331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42712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112103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470" y="4411034"/>
            <a:ext cx="5945858" cy="625662"/>
          </a:xfrm>
        </p:spPr>
        <p:txBody>
          <a:bodyPr/>
          <a:lstStyle>
            <a:lvl1pPr algn="l">
              <a:defRPr sz="3692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435" y="2909408"/>
            <a:ext cx="7772400" cy="150157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07044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3" y="1601686"/>
            <a:ext cx="4044462" cy="4530154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2338" y="1601686"/>
            <a:ext cx="4044462" cy="4530154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016351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899"/>
            <a:ext cx="5343129" cy="585907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6535"/>
            <a:ext cx="4040066" cy="6403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6892"/>
            <a:ext cx="4040066" cy="3954947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298" y="1536535"/>
            <a:ext cx="4041531" cy="6403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298" y="2176892"/>
            <a:ext cx="4041531" cy="3954947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809979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81893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2721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32" y="1009668"/>
            <a:ext cx="3060453" cy="426761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538" y="273308"/>
            <a:ext cx="5111262" cy="5858533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6434"/>
            <a:ext cx="3008435" cy="4695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19927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198" y="4945547"/>
            <a:ext cx="3060453" cy="426761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166" y="613342"/>
            <a:ext cx="5486400" cy="41186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166" y="5372311"/>
            <a:ext cx="5486400" cy="805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83699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08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ja-JP" dirty="0">
                <a:ea typeface="Verdana" panose="020B0604030504040204" pitchFamily="34" charset="0"/>
              </a:rPr>
              <a:t>1 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28000"/>
            <a:ext cx="9144000" cy="5220000"/>
          </a:xfrm>
        </p:spPr>
        <p:txBody>
          <a:bodyPr lIns="360000" tIns="360000" rIns="360000"/>
          <a:lstStyle>
            <a:lvl1pPr marL="288000" indent="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27548430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697960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144151" y="4"/>
            <a:ext cx="542649" cy="555470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81709" y="4"/>
            <a:ext cx="6238143" cy="613183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7558065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181708" y="4"/>
            <a:ext cx="8505092" cy="61318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60874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35" y="-23835"/>
            <a:ext cx="9217270" cy="691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89" y="454446"/>
            <a:ext cx="2266950" cy="86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-35977" y="2484399"/>
            <a:ext cx="4608001" cy="1271182"/>
          </a:xfrm>
          <a:prstGeom prst="rect">
            <a:avLst/>
          </a:prstGeom>
        </p:spPr>
        <p:txBody>
          <a:bodyPr wrap="square" lIns="468000" tIns="0" rIns="0" bIns="0">
            <a:noAutofit/>
          </a:bodyPr>
          <a:lstStyle>
            <a:lvl1pPr>
              <a:lnSpc>
                <a:spcPct val="110000"/>
              </a:lnSpc>
              <a:defRPr sz="3139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-35999" y="4150376"/>
            <a:ext cx="4608000" cy="369332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215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サブタイトルの書式設定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-35977" y="4662311"/>
            <a:ext cx="4608001" cy="1215717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477" baseline="0">
                <a:latin typeface="Meiryo UI" panose="020B0604030504040204" pitchFamily="50" charset="-128"/>
              </a:defRPr>
            </a:lvl1pPr>
            <a:lvl2pPr>
              <a:defRPr sz="1477"/>
            </a:lvl2pPr>
            <a:lvl3pPr>
              <a:defRPr sz="1477"/>
            </a:lvl3pPr>
            <a:lvl4pPr>
              <a:defRPr sz="1477"/>
            </a:lvl4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29645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-36000" y="9"/>
            <a:ext cx="9216000" cy="1187121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7100" b="1" i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 dirty="0"/>
              <a:t>0.</a:t>
            </a:r>
            <a:r>
              <a:rPr kumimoji="1" lang="ja-JP" altLang="en-US" dirty="0"/>
              <a:t>扉</a:t>
            </a:r>
            <a:r>
              <a:rPr kumimoji="1" lang="en-US" altLang="ja-JP" dirty="0"/>
              <a:t>No.</a:t>
            </a:r>
            <a:r>
              <a:rPr kumimoji="1" lang="ja-JP" altLang="en-US" dirty="0"/>
              <a:t>記載</a:t>
            </a:r>
            <a:r>
              <a:rPr kumimoji="1" lang="en-US" altLang="ja-JP" dirty="0"/>
              <a:t>71pt</a:t>
            </a:r>
            <a:endParaRPr kumimoji="1" lang="ja-JP" alt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-36000" y="1158885"/>
            <a:ext cx="9216000" cy="1255728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3400" b="0" baseline="0">
                <a:solidFill>
                  <a:schemeClr val="bg2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　</a:t>
            </a:r>
            <a:r>
              <a:rPr kumimoji="1" lang="en-US" altLang="ja-JP"/>
              <a:t>34pt</a:t>
            </a:r>
            <a:endParaRPr kumimoji="1" lang="ja-JP" altLang="en-US" dirty="0"/>
          </a:p>
        </p:txBody>
      </p:sp>
      <p:sp>
        <p:nvSpPr>
          <p:cNvPr id="5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665722" y="6357649"/>
            <a:ext cx="989718" cy="365125"/>
          </a:xfr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4854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4" hasCustomPrompt="1"/>
          </p:nvPr>
        </p:nvSpPr>
        <p:spPr>
          <a:xfrm>
            <a:off x="0" y="828000"/>
            <a:ext cx="9144000" cy="5220000"/>
          </a:xfr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491755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5" hasCustomPrompt="1"/>
          </p:nvPr>
        </p:nvSpPr>
        <p:spPr>
          <a:xfrm>
            <a:off x="0" y="828000"/>
            <a:ext cx="9144000" cy="5220000"/>
          </a:xfr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62152"/>
            <a:ext cx="9144000" cy="457848"/>
          </a:xfrm>
          <a:prstGeom prst="rect">
            <a:avLst/>
          </a:prstGeom>
        </p:spPr>
        <p:txBody>
          <a:bodyPr lIns="216000" rIns="216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位置下げない</a:t>
            </a:r>
          </a:p>
        </p:txBody>
      </p:sp>
    </p:spTree>
    <p:extLst>
      <p:ext uri="{BB962C8B-B14F-4D97-AF65-F5344CB8AC3E}">
        <p14:creationId xmlns:p14="http://schemas.microsoft.com/office/powerpoint/2010/main" val="687570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4357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コーポレートマー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970" y="2570464"/>
            <a:ext cx="4340970" cy="13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6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6362243"/>
            <a:ext cx="2133600" cy="365463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6362243"/>
            <a:ext cx="2895600" cy="365463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9799D-BE78-4549-9BA2-D64FFC0F2D1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4524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0" y="839788"/>
            <a:ext cx="9143999" cy="5038348"/>
          </a:xfrm>
          <a:prstGeom prst="rect">
            <a:avLst/>
          </a:prstGeom>
        </p:spPr>
        <p:txBody>
          <a:bodyPr lIns="144000" tIns="396000" rIns="648000"/>
          <a:lstStyle>
            <a:lvl1pPr marL="720000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3400" baseline="0">
                <a:latin typeface="Meiryo UI" panose="020B0604030504040204" pitchFamily="50" charset="-128"/>
              </a:defRPr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403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16"/>
            <a:ext cx="9144000" cy="353943"/>
          </a:xfrm>
          <a:prstGeom prst="rect">
            <a:avLst/>
          </a:prstGeom>
        </p:spPr>
        <p:txBody>
          <a:bodyPr vert="horz" wrap="none" lIns="360000" tIns="0" rIns="0" bIns="36000" rtlCol="0" anchor="t" anchorCtr="0">
            <a:noAutofit/>
          </a:bodyPr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37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7665722" y="6357649"/>
            <a:ext cx="9897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393246"/>
            <a:ext cx="365806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ja-JP" sz="1300" dirty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/8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9" y="6256809"/>
            <a:ext cx="1260000" cy="392892"/>
          </a:xfrm>
          <a:prstGeom prst="rect">
            <a:avLst/>
          </a:prstGeom>
        </p:spPr>
      </p:pic>
      <p:sp>
        <p:nvSpPr>
          <p:cNvPr id="13" name="object 9"/>
          <p:cNvSpPr txBox="1"/>
          <p:nvPr/>
        </p:nvSpPr>
        <p:spPr>
          <a:xfrm>
            <a:off x="2097358" y="6428097"/>
            <a:ext cx="5760000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85"/>
            <a:r>
              <a:rPr lang="en-US" altLang="ja-JP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DENSO FACILITIES CORPORATION</a:t>
            </a:r>
            <a:r>
              <a:rPr lang="ja-JP" altLang="en-US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ja-JP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CORPORATE PLANNING DIVISION</a:t>
            </a:r>
            <a:endParaRPr sz="7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2097358" y="6574291"/>
            <a:ext cx="576000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10"/>
              </a:spcBef>
            </a:pP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DENSO </a:t>
            </a:r>
            <a:r>
              <a:rPr lang="en-US"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FACILITIES CORPORATION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Rights</a:t>
            </a:r>
            <a:r>
              <a:rPr sz="500" spc="-9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Reserved.</a:t>
            </a:r>
            <a:endParaRPr sz="5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828000"/>
            <a:ext cx="9144000" cy="5184000"/>
          </a:xfrm>
          <a:prstGeom prst="rect">
            <a:avLst/>
          </a:prstGeom>
        </p:spPr>
        <p:txBody>
          <a:bodyPr vert="horz" lIns="720000" tIns="36000" rIns="648000" bIns="36000" rtlCol="0">
            <a:noAutofit/>
          </a:bodyPr>
          <a:lstStyle/>
          <a:p>
            <a:pPr lvl="0"/>
            <a:r>
              <a:rPr kumimoji="1" lang="ja-JP" altLang="en-US" dirty="0"/>
              <a:t>本文タイトル</a:t>
            </a:r>
            <a:r>
              <a:rPr kumimoji="1" lang="en-US" altLang="ja-JP" dirty="0"/>
              <a:t>20pt </a:t>
            </a:r>
            <a:r>
              <a:rPr kumimoji="1" lang="ja-JP" altLang="en-US" dirty="0"/>
              <a:t>本文最小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迄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0" y="198049"/>
            <a:ext cx="1087192" cy="2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4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indent="0" eaLnBrk="1" hangingPunct="1">
        <a:spcAft>
          <a:spcPts val="600"/>
        </a:spcAft>
        <a:buFont typeface="Wingdings" panose="05000000000000000000" pitchFamily="2" charset="2"/>
        <a:buNone/>
        <a:defRPr kumimoji="1" sz="2000">
          <a:latin typeface="+mn-lt"/>
          <a:ea typeface="+mn-ea"/>
          <a:cs typeface="+mn-cs"/>
        </a:defRPr>
      </a:lvl1pPr>
      <a:lvl2pPr marL="457200" indent="0" eaLnBrk="1" hangingPunct="1">
        <a:buFont typeface="Wingdings" panose="05000000000000000000" pitchFamily="2" charset="2"/>
        <a:buNone/>
        <a:defRPr kumimoji="1" sz="1800">
          <a:latin typeface="+mn-lt"/>
          <a:ea typeface="+mn-ea"/>
          <a:cs typeface="+mn-cs"/>
        </a:defRPr>
      </a:lvl2pPr>
      <a:lvl3pPr marL="1080000" indent="0" eaLnBrk="1" hangingPunct="1">
        <a:buFont typeface="Wingdings" panose="05000000000000000000" pitchFamily="2" charset="2"/>
        <a:buNone/>
        <a:defRPr kumimoji="1" sz="1600">
          <a:latin typeface="+mn-lt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8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009Header_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45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Rectangle 3"/>
          <p:cNvSpPr>
            <a:spLocks noChangeArrowheads="1"/>
          </p:cNvSpPr>
          <p:nvPr userDrawn="1"/>
        </p:nvSpPr>
        <p:spPr bwMode="gray">
          <a:xfrm>
            <a:off x="0" y="0"/>
            <a:ext cx="7668358" cy="65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65846" tIns="0" rIns="0" bIns="0" anchor="ctr"/>
          <a:lstStyle>
            <a:lvl1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endParaRPr lang="ja-JP" altLang="ja-JP" sz="2308">
              <a:solidFill>
                <a:srgbClr val="FFFFFF"/>
              </a:solidFill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1708" y="0"/>
            <a:ext cx="4934364" cy="585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8000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1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5pPr>
      <a:lvl6pPr marL="422041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6pPr>
      <a:lvl7pPr marL="844083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7pPr>
      <a:lvl8pPr marL="1266124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8pPr>
      <a:lvl9pPr marL="1688165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9pPr>
    </p:titleStyle>
    <p:bodyStyle>
      <a:lvl1pPr marL="316531" indent="-316531" algn="l" rtl="0" eaLnBrk="0" fontAlgn="base" hangingPunct="0">
        <a:spcBef>
          <a:spcPct val="20000"/>
        </a:spcBef>
        <a:spcAft>
          <a:spcPct val="0"/>
        </a:spcAft>
        <a:buChar char="•"/>
        <a:defRPr kumimoji="1" sz="2585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rtl="0" eaLnBrk="0" fontAlgn="base" hangingPunct="0">
        <a:spcBef>
          <a:spcPct val="20000"/>
        </a:spcBef>
        <a:spcAft>
          <a:spcPct val="0"/>
        </a:spcAft>
        <a:buChar char="–"/>
        <a:defRPr kumimoji="1" sz="2215">
          <a:solidFill>
            <a:schemeClr val="tx1"/>
          </a:solidFill>
          <a:latin typeface="+mn-lt"/>
          <a:ea typeface="+mn-ea"/>
        </a:defRPr>
      </a:lvl2pPr>
      <a:lvl3pPr marL="1055103" indent="-211021" algn="l" rtl="0" eaLnBrk="0" fontAlgn="base" hangingPunct="0">
        <a:spcBef>
          <a:spcPct val="20000"/>
        </a:spcBef>
        <a:spcAft>
          <a:spcPct val="0"/>
        </a:spcAft>
        <a:buChar char="•"/>
        <a:defRPr kumimoji="1" sz="1846">
          <a:solidFill>
            <a:schemeClr val="tx1"/>
          </a:solidFill>
          <a:latin typeface="+mn-lt"/>
          <a:ea typeface="+mn-ea"/>
        </a:defRPr>
      </a:lvl3pPr>
      <a:lvl4pPr marL="1477145" indent="-211021" algn="l" rtl="0" eaLnBrk="0" fontAlgn="base" hangingPunct="0">
        <a:spcBef>
          <a:spcPct val="20000"/>
        </a:spcBef>
        <a:spcAft>
          <a:spcPct val="0"/>
        </a:spcAft>
        <a:buChar char="–"/>
        <a:defRPr kumimoji="1" sz="1477">
          <a:solidFill>
            <a:schemeClr val="tx1"/>
          </a:solidFill>
          <a:latin typeface="+mn-lt"/>
          <a:ea typeface="+mn-ea"/>
        </a:defRPr>
      </a:lvl4pPr>
      <a:lvl5pPr marL="1899186" indent="-211021" algn="l" rtl="0" eaLnBrk="0" fontAlgn="base" hangingPunct="0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5pPr>
      <a:lvl6pPr marL="2321227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6pPr>
      <a:lvl7pPr marL="2743269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7pPr>
      <a:lvl8pPr marL="3165310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8pPr>
      <a:lvl9pPr marL="3587351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9.emf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g"/><Relationship Id="rId11" Type="http://schemas.openxmlformats.org/officeDocument/2006/relationships/image" Target="../media/image62.png"/><Relationship Id="rId5" Type="http://schemas.openxmlformats.org/officeDocument/2006/relationships/image" Target="../media/image58.jpeg"/><Relationship Id="rId10" Type="http://schemas.microsoft.com/office/2007/relationships/hdphoto" Target="../media/hdphoto3.wdp"/><Relationship Id="rId4" Type="http://schemas.openxmlformats.org/officeDocument/2006/relationships/image" Target="../media/image53.png"/><Relationship Id="rId9" Type="http://schemas.openxmlformats.org/officeDocument/2006/relationships/image" Target="../media/image61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s://globaldenso.sharepoint.com/sites/jp000423/syoene/FaaS/Shinsei/SitePages/&#12507;&#12540;&#12512;.aspx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6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1.wdp"/><Relationship Id="rId18" Type="http://schemas.openxmlformats.org/officeDocument/2006/relationships/image" Target="../media/image37.jpeg"/><Relationship Id="rId3" Type="http://schemas.openxmlformats.org/officeDocument/2006/relationships/image" Target="../media/image23.png"/><Relationship Id="rId21" Type="http://schemas.openxmlformats.org/officeDocument/2006/relationships/image" Target="../media/image40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6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24" Type="http://schemas.microsoft.com/office/2007/relationships/hdphoto" Target="../media/hdphoto2.wdp"/><Relationship Id="rId5" Type="http://schemas.openxmlformats.org/officeDocument/2006/relationships/image" Target="../media/image25.png"/><Relationship Id="rId15" Type="http://schemas.openxmlformats.org/officeDocument/2006/relationships/image" Target="../media/image34.jpeg"/><Relationship Id="rId23" Type="http://schemas.openxmlformats.org/officeDocument/2006/relationships/image" Target="../media/image42.png"/><Relationship Id="rId10" Type="http://schemas.openxmlformats.org/officeDocument/2006/relationships/image" Target="../media/image30.jpeg"/><Relationship Id="rId19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Relationship Id="rId22" Type="http://schemas.openxmlformats.org/officeDocument/2006/relationships/image" Target="../media/image4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ctrTitle"/>
          </p:nvPr>
        </p:nvSpPr>
        <p:spPr/>
        <p:txBody>
          <a:bodyPr lIns="288000" rIns="0"/>
          <a:lstStyle/>
          <a:p>
            <a:r>
              <a:rPr kumimoji="1"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2020</a:t>
            </a:r>
            <a:r>
              <a:rPr kumimoji="1" lang="ja-JP" altLang="en-US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</a:t>
            </a:r>
            <a:r>
              <a:rPr lang="en-US" altLang="ja-JP" sz="28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11</a:t>
            </a:r>
            <a:r>
              <a:rPr lang="ja-JP" altLang="en-US" sz="28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月</a:t>
            </a:r>
            <a:r>
              <a:rPr lang="en-US" altLang="ja-JP" sz="28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13</a:t>
            </a:r>
            <a:r>
              <a:rPr lang="ja-JP" altLang="en-US" sz="28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</a:t>
            </a:r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/>
            </a:r>
            <a:b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kumimoji="1" lang="ja-JP" altLang="en-US" sz="36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省エネ・保全 </a:t>
            </a:r>
            <a:r>
              <a:rPr lang="ja-JP" altLang="en-US" sz="3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取組</a:t>
            </a:r>
            <a:r>
              <a:rPr lang="ja-JP" altLang="en-US" sz="36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み強化</a:t>
            </a:r>
            <a:r>
              <a:rPr lang="ja-JP" altLang="en-US" sz="36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</a:t>
            </a:r>
            <a:r>
              <a:rPr lang="en-US" altLang="ja-JP" sz="36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/>
            </a:r>
            <a:br>
              <a:rPr lang="en-US" altLang="ja-JP" sz="36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3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ja-JP" altLang="en-US" sz="36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　</a:t>
            </a:r>
            <a:r>
              <a:rPr kumimoji="1" lang="ja-JP" altLang="en-US" sz="36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</a:t>
            </a:r>
            <a:r>
              <a:rPr kumimoji="1" lang="ja-JP" altLang="en-US" sz="36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基盤の構築</a:t>
            </a:r>
            <a:endParaRPr kumimoji="1" lang="ja-JP" altLang="en-US" sz="3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0"/>
          </p:nvPr>
        </p:nvSpPr>
        <p:spPr>
          <a:xfrm>
            <a:off x="-36000" y="4680009"/>
            <a:ext cx="5065200" cy="1188000"/>
          </a:xfrm>
        </p:spPr>
        <p:txBody>
          <a:bodyPr/>
          <a:lstStyle/>
          <a:p>
            <a:pPr algn="r"/>
            <a:r>
              <a:rPr kumimoji="1" lang="ja-JP" altLang="en-US" sz="2400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㈱デンソーファシリティーズ</a:t>
            </a:r>
            <a:endParaRPr kumimoji="1" lang="en-US" altLang="ja-JP" sz="2400" b="1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r"/>
            <a:r>
              <a:rPr kumimoji="1" lang="ja-JP" altLang="en-US" sz="2400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kumimoji="1" lang="en-US" altLang="ja-JP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IT</a:t>
            </a:r>
            <a:r>
              <a:rPr kumimoji="1" lang="ja-JP" altLang="en-US" sz="2400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ソリューション部</a:t>
            </a:r>
            <a:endParaRPr lang="en-US" altLang="ja-JP" sz="24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r"/>
            <a:r>
              <a:rPr lang="ja-JP" altLang="en-US" sz="2400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野々村 元靖</a:t>
            </a:r>
            <a:endParaRPr kumimoji="1" lang="ja-JP" altLang="en-US" sz="24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72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９、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神星工業㈱ 情報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基盤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案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6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r>
              <a:rPr kumimoji="1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311736" y="1012782"/>
            <a:ext cx="4304194" cy="475935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71127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1) 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</a:t>
            </a:r>
            <a:r>
              <a:rPr lang="en-US" altLang="ja-JP" sz="18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Web</a:t>
            </a:r>
            <a:r>
              <a:rPr lang="ja-JP" altLang="en-US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診断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81" y="3139239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801690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</a:t>
            </a: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311735" y="5817572"/>
            <a:ext cx="8667855" cy="3655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即展開・即改善が出来るよう繋ぐ ⇒ 有益な方策・ツールが集まっていて使える ⇒ 共に成長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00" y="3151757"/>
            <a:ext cx="997578" cy="997578"/>
          </a:xfrm>
          <a:prstGeom prst="rect">
            <a:avLst/>
          </a:prstGeom>
        </p:spPr>
      </p:pic>
      <p:sp>
        <p:nvSpPr>
          <p:cNvPr id="78" name="正方形/長方形 77"/>
          <p:cNvSpPr/>
          <p:nvPr/>
        </p:nvSpPr>
        <p:spPr>
          <a:xfrm>
            <a:off x="2751862" y="3768359"/>
            <a:ext cx="6979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146" name="Picture 2" descr="埼玉県熊谷市 M企業様第1工場特高変電所塗装 ｜株式会社ミヤケン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4" y="4583459"/>
            <a:ext cx="687501" cy="5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27" y="4935467"/>
            <a:ext cx="794587" cy="579446"/>
          </a:xfrm>
          <a:prstGeom prst="rect">
            <a:avLst/>
          </a:prstGeom>
        </p:spPr>
      </p:pic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03092" y="5473300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002655" y="547330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13984" y="505899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cxnSp>
        <p:nvCxnSpPr>
          <p:cNvPr id="12" name="直線コネクタ 11"/>
          <p:cNvCxnSpPr/>
          <p:nvPr/>
        </p:nvCxnSpPr>
        <p:spPr>
          <a:xfrm flipH="1" flipV="1">
            <a:off x="841643" y="4194107"/>
            <a:ext cx="1" cy="40138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/>
          <p:cNvCxnSpPr/>
          <p:nvPr/>
        </p:nvCxnSpPr>
        <p:spPr>
          <a:xfrm flipV="1">
            <a:off x="2557709" y="3967249"/>
            <a:ext cx="0" cy="42554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/>
          <p:cNvCxnSpPr/>
          <p:nvPr/>
        </p:nvCxnSpPr>
        <p:spPr>
          <a:xfrm flipV="1">
            <a:off x="4088918" y="4197288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>
            <a:off x="1739842" y="4194251"/>
            <a:ext cx="234907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29" y="1228392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82583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2131500" y="1354764"/>
            <a:ext cx="851458" cy="1973612"/>
            <a:chOff x="1797770" y="1149128"/>
            <a:chExt cx="851458" cy="1973612"/>
          </a:xfrm>
        </p:grpSpPr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0648" y="1611916"/>
              <a:ext cx="496447" cy="155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021" y="2716411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8153" y="1900531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809329" y="2658887"/>
            <a:ext cx="1111952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神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星</a:t>
            </a: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工業㈱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756955" y="4167785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98566" y="4164688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42228" y="1924617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08065" y="2816217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68019" y="3576131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省ｴﾈ活動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59815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078457" y="2288694"/>
            <a:ext cx="272620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2045583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652118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98255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844704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2PC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746572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ﾃﾞｰﾀの共有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91471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60268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234447" y="1410439"/>
            <a:ext cx="88726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795241" y="2157289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801248" y="3760549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523402" y="2207991"/>
            <a:ext cx="315720" cy="151146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業務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の連携</a:t>
            </a:r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00" y="4902965"/>
            <a:ext cx="794587" cy="579446"/>
          </a:xfrm>
          <a:prstGeom prst="rect">
            <a:avLst/>
          </a:prstGeom>
        </p:spPr>
      </p:pic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42773" y="547330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96" y="4923146"/>
            <a:ext cx="794587" cy="579446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17" y="4627954"/>
            <a:ext cx="525452" cy="394089"/>
          </a:xfrm>
          <a:prstGeom prst="rect">
            <a:avLst/>
          </a:prstGeom>
        </p:spPr>
      </p:pic>
      <p:cxnSp>
        <p:nvCxnSpPr>
          <p:cNvPr id="99" name="直線コネクタ 98"/>
          <p:cNvCxnSpPr/>
          <p:nvPr/>
        </p:nvCxnSpPr>
        <p:spPr>
          <a:xfrm flipV="1">
            <a:off x="3288262" y="4197288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0919" y="5139074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ﾃﾞﾏﾝﾄﾞ管理</a:t>
            </a:r>
          </a:p>
        </p:txBody>
      </p:sp>
      <p:cxnSp>
        <p:nvCxnSpPr>
          <p:cNvPr id="102" name="直線コネクタ 101"/>
          <p:cNvCxnSpPr/>
          <p:nvPr/>
        </p:nvCxnSpPr>
        <p:spPr>
          <a:xfrm flipH="1" flipV="1">
            <a:off x="1739842" y="4195401"/>
            <a:ext cx="1" cy="4412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/>
          <p:nvPr/>
        </p:nvCxnSpPr>
        <p:spPr>
          <a:xfrm>
            <a:off x="844957" y="4194107"/>
            <a:ext cx="894885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620351" y="4162372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契約管理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2406572" y="4412413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97" name="図 9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117759" y="4400210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89" name="図 8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923736" y="4406208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30" name="正方形/長方形 129"/>
          <p:cNvSpPr/>
          <p:nvPr/>
        </p:nvSpPr>
        <p:spPr>
          <a:xfrm>
            <a:off x="351516" y="4254334"/>
            <a:ext cx="58287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未接続</a:t>
            </a: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512761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年更新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157296" y="3453813"/>
            <a:ext cx="887269" cy="26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用途限定</a:t>
            </a:r>
          </a:p>
        </p:txBody>
      </p:sp>
      <p:sp>
        <p:nvSpPr>
          <p:cNvPr id="94" name="タイトル 1"/>
          <p:cNvSpPr txBox="1">
            <a:spLocks/>
          </p:cNvSpPr>
          <p:nvPr/>
        </p:nvSpPr>
        <p:spPr>
          <a:xfrm>
            <a:off x="2419287" y="820124"/>
            <a:ext cx="2088748" cy="1700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*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大信精機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㈱の</a:t>
            </a: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NW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構成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と同様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4675397" y="1012782"/>
            <a:ext cx="4304194" cy="475935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06" name="タイトル 1"/>
          <p:cNvSpPr txBox="1">
            <a:spLocks/>
          </p:cNvSpPr>
          <p:nvPr/>
        </p:nvSpPr>
        <p:spPr>
          <a:xfrm>
            <a:off x="4711560" y="671127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 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省エネ・保全の計画共有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7560" y="4330070"/>
            <a:ext cx="2162972" cy="1342858"/>
          </a:xfrm>
          <a:prstGeom prst="rect">
            <a:avLst/>
          </a:prstGeom>
        </p:spPr>
      </p:pic>
      <p:pic>
        <p:nvPicPr>
          <p:cNvPr id="196" name="図 195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78" y="5012393"/>
            <a:ext cx="583415" cy="437561"/>
          </a:xfrm>
          <a:prstGeom prst="rect">
            <a:avLst/>
          </a:prstGeom>
        </p:spPr>
      </p:pic>
      <p:pic>
        <p:nvPicPr>
          <p:cNvPr id="8196" name="Picture 4" descr="https://www.astomos-retailing.com/corporation/images/equipment_img04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36" r="77475"/>
          <a:stretch/>
        </p:blipFill>
        <p:spPr bwMode="auto">
          <a:xfrm>
            <a:off x="5680713" y="4989694"/>
            <a:ext cx="564211" cy="49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60849" y="1372479"/>
            <a:ext cx="324778" cy="568361"/>
          </a:xfrm>
          <a:prstGeom prst="rect">
            <a:avLst/>
          </a:prstGeom>
        </p:spPr>
      </p:pic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6484520" y="1080878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6190487" y="4148044"/>
            <a:ext cx="156608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CB6F9747-7A0A-416A-9AE7-D99B1094ADD8}"/>
              </a:ext>
            </a:extLst>
          </p:cNvPr>
          <p:cNvCxnSpPr>
            <a:cxnSpLocks/>
          </p:cNvCxnSpPr>
          <p:nvPr/>
        </p:nvCxnSpPr>
        <p:spPr>
          <a:xfrm>
            <a:off x="6902961" y="2180166"/>
            <a:ext cx="0" cy="196787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" name="図 206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8003" y="2405524"/>
            <a:ext cx="231321" cy="373098"/>
          </a:xfrm>
          <a:prstGeom prst="rect">
            <a:avLst/>
          </a:prstGeom>
        </p:spPr>
      </p:pic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6394458" y="2429610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09" name="直線コネクタ 208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5680713" y="3301413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グループ化 15"/>
          <p:cNvGrpSpPr/>
          <p:nvPr/>
        </p:nvGrpSpPr>
        <p:grpSpPr>
          <a:xfrm>
            <a:off x="5579513" y="4380139"/>
            <a:ext cx="1590704" cy="429882"/>
            <a:chOff x="5410276" y="4406798"/>
            <a:chExt cx="1590704" cy="429882"/>
          </a:xfrm>
        </p:grpSpPr>
        <p:pic>
          <p:nvPicPr>
            <p:cNvPr id="200" name="図 199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4386" y="4406798"/>
              <a:ext cx="354115" cy="343492"/>
            </a:xfrm>
            <a:prstGeom prst="rect">
              <a:avLst/>
            </a:prstGeom>
          </p:spPr>
        </p:pic>
        <p:pic>
          <p:nvPicPr>
            <p:cNvPr id="201" name="図 200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4193" y="4406798"/>
              <a:ext cx="354115" cy="343492"/>
            </a:xfrm>
            <a:prstGeom prst="rect">
              <a:avLst/>
            </a:prstGeom>
          </p:spPr>
        </p:pic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id="{3F3ACAF5-7870-4B6A-90A6-2F5FDBF9A8CD}"/>
                </a:ext>
              </a:extLst>
            </p:cNvPr>
            <p:cNvSpPr/>
            <p:nvPr/>
          </p:nvSpPr>
          <p:spPr>
            <a:xfrm>
              <a:off x="5410276" y="4643505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総務担当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211" name="正方形/長方形 210">
              <a:extLst>
                <a:ext uri="{FF2B5EF4-FFF2-40B4-BE49-F238E27FC236}">
                  <a16:creationId xmlns:a16="http://schemas.microsoft.com/office/drawing/2014/main" id="{AB6DE718-7578-49F1-8502-40B718037488}"/>
                </a:ext>
              </a:extLst>
            </p:cNvPr>
            <p:cNvSpPr/>
            <p:nvPr/>
          </p:nvSpPr>
          <p:spPr>
            <a:xfrm>
              <a:off x="6260953" y="4664248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省ｴﾈ・設備担当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cxnSp>
        <p:nvCxnSpPr>
          <p:cNvPr id="212" name="直線矢印コネクタ 211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2039429" y="1816095"/>
            <a:ext cx="0" cy="1384362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正方形/長方形 212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1936729" y="2042104"/>
            <a:ext cx="226247" cy="910943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情報の共有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984611" y="5402584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680713" y="540518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空調機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16" name="図 21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5215" y="3350122"/>
            <a:ext cx="324757" cy="523802"/>
          </a:xfrm>
          <a:prstGeom prst="rect">
            <a:avLst/>
          </a:prstGeom>
        </p:spPr>
      </p:pic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6377486" y="346642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18" name="直線コネクタ 217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5680713" y="2816246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6188985" y="4148044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6624897" y="4148044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7753496" y="4148044"/>
            <a:ext cx="0" cy="28273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正方形/長方形 222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203802" y="2550194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224" name="正方形/長方形 223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296159" y="3297847"/>
            <a:ext cx="1111952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神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星</a:t>
            </a: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工業㈱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28" name="図 227">
            <a:extLst>
              <a:ext uri="{FF2B5EF4-FFF2-40B4-BE49-F238E27FC236}">
                <a16:creationId xmlns:a16="http://schemas.microsoft.com/office/drawing/2014/main" id="{8DB088DD-97B1-4ED1-8A2D-F759FC6D3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2416" y="1601934"/>
            <a:ext cx="354115" cy="343492"/>
          </a:xfrm>
          <a:prstGeom prst="rect">
            <a:avLst/>
          </a:prstGeom>
        </p:spPr>
      </p:pic>
      <p:pic>
        <p:nvPicPr>
          <p:cNvPr id="229" name="図 228">
            <a:extLst>
              <a:ext uri="{FF2B5EF4-FFF2-40B4-BE49-F238E27FC236}">
                <a16:creationId xmlns:a16="http://schemas.microsoft.com/office/drawing/2014/main" id="{515F06FE-1414-4108-B4C6-0DC2AB5BF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073" y="1601934"/>
            <a:ext cx="354115" cy="343492"/>
          </a:xfrm>
          <a:prstGeom prst="rect">
            <a:avLst/>
          </a:prstGeom>
        </p:spPr>
      </p:pic>
      <p:cxnSp>
        <p:nvCxnSpPr>
          <p:cNvPr id="230" name="直線コネクタ 22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6901126" y="1937806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線コネクタ 231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5975024" y="2179022"/>
            <a:ext cx="1419374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線コネクタ 235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5975985" y="1960098"/>
            <a:ext cx="0" cy="21530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図 2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78624" y="1151257"/>
            <a:ext cx="1016905" cy="1016905"/>
          </a:xfrm>
          <a:prstGeom prst="rect">
            <a:avLst/>
          </a:prstGeom>
        </p:spPr>
      </p:pic>
      <p:pic>
        <p:nvPicPr>
          <p:cNvPr id="226" name="Picture 2" descr="Microsoft SharePoint - Wikipedi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292" y="1338866"/>
            <a:ext cx="381007" cy="37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9" name="直線コネクタ 23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7388761" y="1937806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正方形/長方形 239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7245600" y="186680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241" name="正方形/長方形 240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6417150" y="1870422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省ｴﾈ・設備 担当</a:t>
            </a:r>
            <a:endParaRPr kumimoji="1" lang="ja-JP" altLang="en-US" sz="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6" name="正方形/長方形 245"/>
          <p:cNvSpPr/>
          <p:nvPr/>
        </p:nvSpPr>
        <p:spPr>
          <a:xfrm>
            <a:off x="7679850" y="1705734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</a:t>
            </a: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7676330" y="3842769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省ｴﾈ活動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48" name="直線矢印コネクタ 24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7288172" y="2207992"/>
            <a:ext cx="0" cy="1903184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正方形/長方形 24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7175494" y="2626804"/>
            <a:ext cx="226247" cy="910943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情報の連携</a:t>
            </a:r>
            <a:endParaRPr kumimoji="1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4556396" y="1691346"/>
            <a:ext cx="1460616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施設ポータル　　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サイト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</a:t>
            </a: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設備台帳・計画</a:t>
            </a: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…)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53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684" y="4247157"/>
            <a:ext cx="324778" cy="568361"/>
          </a:xfrm>
          <a:prstGeom prst="rect">
            <a:avLst/>
          </a:prstGeom>
        </p:spPr>
      </p:pic>
      <p:pic>
        <p:nvPicPr>
          <p:cNvPr id="254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2637" y="3842769"/>
            <a:ext cx="324778" cy="568361"/>
          </a:xfrm>
          <a:prstGeom prst="rect">
            <a:avLst/>
          </a:prstGeom>
        </p:spPr>
      </p:pic>
      <p:cxnSp>
        <p:nvCxnSpPr>
          <p:cNvPr id="255" name="直線矢印コネクタ 254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8550778" y="2160628"/>
            <a:ext cx="0" cy="1702266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正方形/長方形 255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8453965" y="2351202"/>
            <a:ext cx="223513" cy="13056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省エネ業務の連携</a:t>
            </a:r>
            <a:endParaRPr kumimoji="1" lang="ja-JP" altLang="en-US" sz="13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57" name="直線矢印コネクタ 256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 flipV="1">
            <a:off x="5750137" y="2187799"/>
            <a:ext cx="0" cy="18141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線矢印コネクタ 25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 flipV="1">
            <a:off x="5754372" y="2369212"/>
            <a:ext cx="1535286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>
            <a:off x="5693817" y="3898481"/>
            <a:ext cx="1594355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線矢印コネクタ 259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5693817" y="3898481"/>
            <a:ext cx="0" cy="26389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正方形/長方形 260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4294264" y="4424496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整備・</a:t>
            </a: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修理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右中かっこ 53"/>
          <p:cNvSpPr/>
          <p:nvPr/>
        </p:nvSpPr>
        <p:spPr>
          <a:xfrm rot="16200000">
            <a:off x="5584033" y="4500212"/>
            <a:ext cx="120789" cy="738006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62" name="正方形/長方形 261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4723692" y="2251034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5266588" y="2539397"/>
            <a:ext cx="0" cy="1885099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正方形/長方形 263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5170415" y="2844372"/>
            <a:ext cx="200615" cy="12195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r>
              <a:rPr kumimoji="1" lang="ja-JP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業務の連携</a:t>
            </a:r>
            <a:endParaRPr kumimoji="1" lang="ja-JP" altLang="en-US" sz="13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65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77" y="2169849"/>
            <a:ext cx="324778" cy="568361"/>
          </a:xfrm>
          <a:prstGeom prst="rect">
            <a:avLst/>
          </a:prstGeom>
        </p:spPr>
      </p:pic>
      <p:cxnSp>
        <p:nvCxnSpPr>
          <p:cNvPr id="266" name="直線矢印コネクタ 265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795241" y="2153012"/>
            <a:ext cx="0" cy="1615347"/>
          </a:xfrm>
          <a:prstGeom prst="straightConnector1">
            <a:avLst/>
          </a:prstGeom>
          <a:ln>
            <a:solidFill>
              <a:srgbClr val="DC003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テキスト ボックス 132"/>
          <p:cNvSpPr txBox="1"/>
          <p:nvPr/>
        </p:nvSpPr>
        <p:spPr>
          <a:xfrm>
            <a:off x="5361688" y="1058873"/>
            <a:ext cx="12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管理</a:t>
            </a:r>
            <a:r>
              <a:rPr kumimoji="1" lang="ja-JP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ツール</a:t>
            </a:r>
            <a:endParaRPr kumimoji="1" lang="ja-JP" altLang="en-US" sz="1200" b="1" i="0" u="sng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7808022" y="4324472"/>
            <a:ext cx="12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現場データ</a:t>
            </a:r>
            <a:endParaRPr kumimoji="1" lang="ja-JP" altLang="en-US" sz="1200" b="1" i="0" u="sng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2498935" y="3919131"/>
            <a:ext cx="12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現場データ</a:t>
            </a:r>
            <a:endParaRPr kumimoji="1" lang="ja-JP" altLang="en-US" sz="1200" b="1" i="0" u="sng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49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</a:t>
            </a:r>
            <a:r>
              <a:rPr lang="ja-JP" altLang="en-US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施設ポータルサイト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開発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1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r>
              <a:rPr lang="en-US" altLang="ja-JP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Web</a:t>
            </a:r>
            <a:r>
              <a:rPr lang="ja-JP" altLang="en-US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診断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＋ 施設ポータルサイト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の開発</a:t>
            </a:r>
            <a:r>
              <a:rPr kumimoji="1" lang="ja-JP" altLang="en-US" sz="1600" b="1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⇒ </a:t>
            </a:r>
            <a:r>
              <a:rPr lang="ja-JP" altLang="en-US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見える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化</a:t>
            </a:r>
            <a:r>
              <a:rPr lang="en-US" altLang="ja-JP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&amp;</a:t>
            </a:r>
            <a:r>
              <a:rPr lang="ja-JP" altLang="en-US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管理強化＋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業務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の効率化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5" y="634561"/>
            <a:ext cx="879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lang="en-US" altLang="ja-JP" sz="16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</a:t>
            </a:r>
            <a:r>
              <a:rPr lang="ja-JP" altLang="en-US" sz="16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ja-JP" altLang="en-US" sz="16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施設が必要とする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ツールを</a:t>
            </a:r>
            <a:r>
              <a:rPr lang="ja-JP" altLang="en-US" sz="16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ラインナップ ⇒ 各社の現場が使い易くカスタマイズし共創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54030" y="5344141"/>
            <a:ext cx="357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＊本紙図等は、参考にて説明用のみに掲載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9422" b="5421"/>
          <a:stretch/>
        </p:blipFill>
        <p:spPr>
          <a:xfrm>
            <a:off x="338897" y="1038269"/>
            <a:ext cx="8404043" cy="40236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動作設定ボタン: 進む/次へ 1">
            <a:hlinkClick r:id="rId4" highlightClick="1"/>
          </p:cNvPr>
          <p:cNvSpPr/>
          <p:nvPr/>
        </p:nvSpPr>
        <p:spPr>
          <a:xfrm>
            <a:off x="3189514" y="1744355"/>
            <a:ext cx="274320" cy="16400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/>
          <a:srcRect t="9662" b="5391"/>
          <a:stretch/>
        </p:blipFill>
        <p:spPr>
          <a:xfrm>
            <a:off x="4654422" y="1603040"/>
            <a:ext cx="4088518" cy="19526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6"/>
          <a:srcRect t="9394" b="5059"/>
          <a:stretch/>
        </p:blipFill>
        <p:spPr>
          <a:xfrm>
            <a:off x="4654423" y="3620820"/>
            <a:ext cx="4088518" cy="19664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94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777736"/>
            <a:ext cx="8604620" cy="48226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11</a:t>
            </a:r>
            <a:r>
              <a:rPr lang="ja-JP" altLang="en-US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省エネ改善計画の見える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化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例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1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1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現場で発掘した改善ネタを蓄積し優先度付け ⇒</a:t>
            </a:r>
            <a:r>
              <a:rPr kumimoji="1" lang="ja-JP" altLang="en-US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3516" t="28081" r="53715" b="19597"/>
          <a:stretch/>
        </p:blipFill>
        <p:spPr>
          <a:xfrm>
            <a:off x="6413085" y="1204439"/>
            <a:ext cx="2335597" cy="160640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正方形/長方形 10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省エネ推進に必要な一連のツールをコンパクトに集約 ⇒ 誰でも簡単に利用し業務推進</a:t>
            </a:r>
            <a:endParaRPr lang="en-US" altLang="ja-JP" sz="1600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/>
          <a:srcRect l="985" t="17409" r="27115" b="8177"/>
          <a:stretch/>
        </p:blipFill>
        <p:spPr>
          <a:xfrm>
            <a:off x="466435" y="1231866"/>
            <a:ext cx="3809999" cy="212462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/>
          <a:srcRect l="2968" t="17024" r="1796" b="11983"/>
          <a:stretch/>
        </p:blipFill>
        <p:spPr>
          <a:xfrm>
            <a:off x="1829342" y="2638410"/>
            <a:ext cx="4079631" cy="17098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6"/>
          <a:srcRect l="1797" t="19006" r="30177" b="7880"/>
          <a:stretch/>
        </p:blipFill>
        <p:spPr>
          <a:xfrm>
            <a:off x="5430097" y="3652433"/>
            <a:ext cx="3203659" cy="18552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42" name="Picture 2" descr="矢印のフリー素材・イラスト｜ダウンロード06【素材っち】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400" b="72600" l="2063" r="98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2" t="17415" r="4275" b="27727"/>
          <a:stretch/>
        </p:blipFill>
        <p:spPr bwMode="auto">
          <a:xfrm rot="1269707" flipV="1">
            <a:off x="3904264" y="2166236"/>
            <a:ext cx="1415795" cy="39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矢印のフリー素材・イラスト｜ダウンロード06【素材っち】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400" b="72600" l="2063" r="98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2" t="17415" r="4275" b="27727"/>
          <a:stretch/>
        </p:blipFill>
        <p:spPr bwMode="auto">
          <a:xfrm rot="1269707" flipV="1">
            <a:off x="5424550" y="2780278"/>
            <a:ext cx="1415795" cy="39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/>
          <p:cNvSpPr txBox="1"/>
          <p:nvPr/>
        </p:nvSpPr>
        <p:spPr>
          <a:xfrm>
            <a:off x="466435" y="900413"/>
            <a:ext cx="2024975" cy="318763"/>
          </a:xfrm>
          <a:prstGeom prst="roundRect">
            <a:avLst/>
          </a:prstGeom>
          <a:solidFill>
            <a:srgbClr val="DC003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 </a:t>
            </a:r>
            <a:r>
              <a:rPr lang="en-US" altLang="ja-JP" sz="14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CO2</a:t>
            </a:r>
            <a:r>
              <a:rPr lang="ja-JP" altLang="en-US" sz="14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目標達成状況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829342" y="2300643"/>
            <a:ext cx="1939525" cy="318763"/>
          </a:xfrm>
          <a:prstGeom prst="roundRect">
            <a:avLst/>
          </a:prstGeom>
          <a:solidFill>
            <a:srgbClr val="DC003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 改善計画</a:t>
            </a:r>
            <a:r>
              <a:rPr lang="en-US" altLang="ja-JP" sz="14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14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短中期</a:t>
            </a:r>
            <a:r>
              <a:rPr lang="en-US" altLang="ja-JP" sz="14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401381" y="3333936"/>
            <a:ext cx="2138139" cy="318763"/>
          </a:xfrm>
          <a:prstGeom prst="roundRect">
            <a:avLst/>
          </a:prstGeom>
          <a:solidFill>
            <a:srgbClr val="DC003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③</a:t>
            </a:r>
            <a:r>
              <a:rPr lang="ja-JP" altLang="en-US" sz="14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定期報告・中長期報告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392113" y="907619"/>
            <a:ext cx="2138139" cy="318763"/>
          </a:xfrm>
          <a:prstGeom prst="roundRect">
            <a:avLst/>
          </a:prstGeom>
          <a:solidFill>
            <a:srgbClr val="DC003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④ 投資推移グラフ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51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12</a:t>
            </a:r>
            <a:r>
              <a:rPr lang="ja-JP" altLang="en-US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基盤構築に向けた お願い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事項 まとめ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1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4294967295"/>
          </p:nvPr>
        </p:nvSpPr>
        <p:spPr>
          <a:xfrm>
            <a:off x="0" y="973138"/>
            <a:ext cx="9144000" cy="4759325"/>
          </a:xfrm>
        </p:spPr>
        <p:txBody>
          <a:bodyPr/>
          <a:lstStyle/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施設ポータルサイト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の共同開発のお願い</a:t>
            </a: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lnSpc>
                <a:spcPts val="2600"/>
              </a:lnSpc>
              <a:buFont typeface="+mj-ea"/>
              <a:buAutoNum type="circleNumDbPlain"/>
            </a:pP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御社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資料と</a:t>
            </a:r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FS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資料の融合</a:t>
            </a:r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(Excel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ファイル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</a:p>
          <a:p>
            <a:pPr marL="889200" lvl="1" indent="-457200">
              <a:lnSpc>
                <a:spcPts val="2600"/>
              </a:lnSpc>
              <a:buFont typeface="+mj-ea"/>
              <a:buAutoNum type="circleNumDbPlain"/>
            </a:pP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試行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</a:t>
            </a: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1"/>
            <a:r>
              <a:rPr lang="ja-JP" altLang="en-US" sz="16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以下、対象ファイル</a:t>
            </a:r>
            <a:endParaRPr lang="en-US" altLang="ja-JP" sz="16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台帳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省エネ改善年間計画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省エネ改善中期計画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保全年間計画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保全中長期計画</a:t>
            </a:r>
            <a:endParaRPr lang="en-US" altLang="ja-JP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情報共有するための繋ぐ処理のお願い</a:t>
            </a: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lnSpc>
                <a:spcPts val="2600"/>
              </a:lnSpc>
              <a:buFont typeface="+mj-ea"/>
              <a:buAutoNum type="circleNumDbPlain"/>
            </a:pP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神星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工業㈱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側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FW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の申請処理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lnSpc>
                <a:spcPts val="2600"/>
              </a:lnSpc>
              <a:buFont typeface="+mj-ea"/>
              <a:buAutoNum type="circleNumDbPlain"/>
            </a:pP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空圧機号機毎の効率見える化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buFont typeface="+mj-ea"/>
              <a:buAutoNum type="circleNumDbPlain" startAt="3"/>
            </a:pP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buFont typeface="+mj-ea"/>
              <a:buAutoNum type="circleNumDbPlain" startAt="3"/>
            </a:pP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8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1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4294967295"/>
          </p:nvPr>
        </p:nvSpPr>
        <p:spPr>
          <a:xfrm>
            <a:off x="8053146" y="6350329"/>
            <a:ext cx="989012" cy="360362"/>
          </a:xfr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r>
              <a:rPr kumimoji="1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0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9144000" cy="468312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、会社紹介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13" name="グループ化 2"/>
          <p:cNvGrpSpPr>
            <a:grpSpLocks/>
          </p:cNvGrpSpPr>
          <p:nvPr/>
        </p:nvGrpSpPr>
        <p:grpSpPr bwMode="auto">
          <a:xfrm>
            <a:off x="167054" y="2174946"/>
            <a:ext cx="4205654" cy="1150326"/>
            <a:chOff x="160325" y="5427447"/>
            <a:chExt cx="4556138" cy="1246608"/>
          </a:xfrm>
        </p:grpSpPr>
        <p:pic>
          <p:nvPicPr>
            <p:cNvPr id="14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53" t="1880" r="6017" b="16188"/>
            <a:stretch>
              <a:fillRect/>
            </a:stretch>
          </p:blipFill>
          <p:spPr bwMode="auto">
            <a:xfrm>
              <a:off x="227474" y="5432143"/>
              <a:ext cx="1485165" cy="1237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6" r="7556" b="19695"/>
            <a:stretch>
              <a:fillRect/>
            </a:stretch>
          </p:blipFill>
          <p:spPr bwMode="auto">
            <a:xfrm>
              <a:off x="3284115" y="5427447"/>
              <a:ext cx="1432348" cy="1246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" t="7359" r="8263" b="9871"/>
            <a:stretch>
              <a:fillRect/>
            </a:stretch>
          </p:blipFill>
          <p:spPr bwMode="auto">
            <a:xfrm>
              <a:off x="1778767" y="5432143"/>
              <a:ext cx="1432348" cy="1237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正方形/長方形 21"/>
            <p:cNvSpPr>
              <a:spLocks noChangeArrowheads="1"/>
            </p:cNvSpPr>
            <p:nvPr/>
          </p:nvSpPr>
          <p:spPr bwMode="auto">
            <a:xfrm>
              <a:off x="160325" y="5845694"/>
              <a:ext cx="1632427" cy="23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9pPr>
            </a:lstStyle>
            <a:p>
              <a:pPr marL="0" marR="0" lvl="0" indent="0" algn="ctr" defTabSz="84408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(</a:t>
              </a:r>
              <a:r>
                <a:rPr kumimoji="1" lang="ja-JP" altLang="en-US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資本金 </a:t>
              </a:r>
              <a:r>
                <a:rPr kumimoji="1" lang="en-US" altLang="ja-JP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3,000</a:t>
              </a:r>
              <a:r>
                <a:rPr kumimoji="1" lang="ja-JP" altLang="en-US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万円</a:t>
              </a:r>
              <a:r>
                <a:rPr kumimoji="1" lang="en-US" altLang="ja-JP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)</a:t>
              </a:r>
            </a:p>
          </p:txBody>
        </p:sp>
      </p:grpSp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65" y="952815"/>
            <a:ext cx="4142643" cy="121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970" y="1147711"/>
            <a:ext cx="2159977" cy="95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089" y="1147711"/>
            <a:ext cx="2154115" cy="959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正方形/長方形 21"/>
          <p:cNvSpPr>
            <a:spLocks noChangeArrowheads="1"/>
          </p:cNvSpPr>
          <p:nvPr/>
        </p:nvSpPr>
        <p:spPr bwMode="auto">
          <a:xfrm>
            <a:off x="4451838" y="855611"/>
            <a:ext cx="901212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運転監視</a:t>
            </a:r>
            <a:endParaRPr kumimoji="1" lang="ja-JP" altLang="en-US" sz="129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5" name="正方形/長方形 21"/>
          <p:cNvSpPr>
            <a:spLocks noChangeArrowheads="1"/>
          </p:cNvSpPr>
          <p:nvPr/>
        </p:nvSpPr>
        <p:spPr bwMode="auto">
          <a:xfrm>
            <a:off x="6768611" y="851215"/>
            <a:ext cx="857142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92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</a:t>
            </a:r>
            <a:r>
              <a:rPr kumimoji="1" lang="ja-JP" altLang="en-US" sz="1292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</a:t>
            </a:r>
            <a:endParaRPr kumimoji="1" lang="ja-JP" altLang="en-US" sz="129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2" name="AutoShape 2320"/>
          <p:cNvSpPr>
            <a:spLocks noChangeArrowheads="1"/>
          </p:cNvSpPr>
          <p:nvPr/>
        </p:nvSpPr>
        <p:spPr bwMode="auto">
          <a:xfrm>
            <a:off x="4574931" y="3075669"/>
            <a:ext cx="2154115" cy="263769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none" lIns="84992" tIns="42497" rIns="84992" bIns="42497" anchor="ctr"/>
          <a:lstStyle>
            <a:lvl1pPr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571500" indent="-28575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7145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286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743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32004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657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4114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703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生産設備の省エネ改善</a:t>
            </a:r>
            <a:endParaRPr kumimoji="1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3" name="AutoShape 2320"/>
          <p:cNvSpPr>
            <a:spLocks noChangeArrowheads="1"/>
          </p:cNvSpPr>
          <p:nvPr/>
        </p:nvSpPr>
        <p:spPr bwMode="auto">
          <a:xfrm>
            <a:off x="6812573" y="3075669"/>
            <a:ext cx="2170235" cy="263769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none" lIns="84992" tIns="42497" rIns="84992" bIns="42497" anchor="ctr"/>
          <a:lstStyle>
            <a:lvl1pPr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571500" indent="-28575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7145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286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743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32004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657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4114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703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供給設備の省エネシステム開発</a:t>
            </a:r>
          </a:p>
        </p:txBody>
      </p:sp>
      <p:sp>
        <p:nvSpPr>
          <p:cNvPr id="34" name="正方形/長方形 1"/>
          <p:cNvSpPr>
            <a:spLocks noChangeArrowheads="1"/>
          </p:cNvSpPr>
          <p:nvPr/>
        </p:nvSpPr>
        <p:spPr bwMode="auto">
          <a:xfrm>
            <a:off x="4510454" y="2211580"/>
            <a:ext cx="4507523" cy="1121020"/>
          </a:xfrm>
          <a:prstGeom prst="rect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6" name="角丸四角形 39"/>
          <p:cNvSpPr>
            <a:spLocks noChangeArrowheads="1"/>
          </p:cNvSpPr>
          <p:nvPr/>
        </p:nvSpPr>
        <p:spPr bwMode="auto">
          <a:xfrm>
            <a:off x="109904" y="768177"/>
            <a:ext cx="8972550" cy="2640623"/>
          </a:xfrm>
          <a:prstGeom prst="roundRect">
            <a:avLst>
              <a:gd name="adj" fmla="val 1125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1" name="正方形/長方形 30"/>
          <p:cNvSpPr>
            <a:spLocks noChangeArrowheads="1"/>
          </p:cNvSpPr>
          <p:nvPr/>
        </p:nvSpPr>
        <p:spPr bwMode="auto">
          <a:xfrm>
            <a:off x="205154" y="645449"/>
            <a:ext cx="3607842" cy="284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46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株式会社デンソーファシリティーズ</a:t>
            </a:r>
            <a:endParaRPr kumimoji="1" lang="en-US" altLang="ja-JP" sz="1846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2" name="正方形/長方形 21"/>
          <p:cNvSpPr>
            <a:spLocks noChangeArrowheads="1"/>
          </p:cNvSpPr>
          <p:nvPr/>
        </p:nvSpPr>
        <p:spPr bwMode="auto">
          <a:xfrm>
            <a:off x="4703885" y="622592"/>
            <a:ext cx="4278923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0" r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事業分野　</a:t>
            </a:r>
            <a:r>
              <a:rPr kumimoji="1" lang="ja-JP" altLang="en-US" sz="129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エネルギー供給設備の運転・保全・建設・省エネＩＴ</a:t>
            </a:r>
            <a:endParaRPr kumimoji="1" lang="en-US" altLang="ja-JP" sz="129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6" name="Rectangle 56"/>
          <p:cNvSpPr>
            <a:spLocks noChangeArrowheads="1"/>
          </p:cNvSpPr>
          <p:nvPr/>
        </p:nvSpPr>
        <p:spPr bwMode="auto">
          <a:xfrm>
            <a:off x="4574931" y="2138901"/>
            <a:ext cx="2159977" cy="22083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>
            <a:outerShdw dist="50800" sx="1000" sy="1000" algn="ctr" rotWithShape="0">
              <a:srgbClr val="000000">
                <a:lumMod val="50000"/>
                <a:lumOff val="50000"/>
              </a:srgbClr>
            </a:outerShdw>
          </a:effectLst>
        </p:spPr>
        <p:txBody>
          <a:bodyPr wrap="square" lIns="0" tIns="0" rIns="0" bIns="0">
            <a:noAutofit/>
          </a:bodyPr>
          <a:lstStyle>
            <a:lvl1pPr algn="l" defTabSz="762000" eaLnBrk="0" hangingPunct="0">
              <a:spcBef>
                <a:spcPct val="20000"/>
              </a:spcBef>
              <a:buFont typeface="Arial" pitchFamily="34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571500" indent="-285750" algn="l" defTabSz="76200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algn="l" defTabSz="762000" eaLnBrk="0" hangingPunct="0">
              <a:spcBef>
                <a:spcPct val="200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714500" indent="-228600" algn="l" defTabSz="762000" eaLnBrk="0" hangingPunct="0">
              <a:spcBef>
                <a:spcPct val="20000"/>
              </a:spcBef>
              <a:buFont typeface="Arial" pitchFamily="34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286000" indent="-228600" algn="l" defTabSz="762000" eaLnBrk="0" hangingPunct="0">
              <a:spcBef>
                <a:spcPct val="20000"/>
              </a:spcBef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marL="0" marR="0" lvl="0" indent="0" algn="ctr" defTabSz="703402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1292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 省エネＩＴソリューション事業</a:t>
            </a:r>
            <a:endParaRPr kumimoji="1" lang="ja-JP" altLang="en-US" sz="1292" b="1" i="0" u="none" strike="noStrike" kern="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26" name="Picture 69" descr="https://www.densofacilities.co.jp/images/business/energy-saving/energy_saving_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603" y="2406476"/>
            <a:ext cx="1186962" cy="715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8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58" y="2383030"/>
            <a:ext cx="971550" cy="7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73" descr="https://www.densofacilities.co.jp/images/business/energy-saving/energy_saving_4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85" y="2383030"/>
            <a:ext cx="1116623" cy="7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7" descr="https://www.densofacilities.co.jp/images/business/energy-saving/energy_saving_6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108" y="2383030"/>
            <a:ext cx="1055077" cy="7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角丸四角形 39"/>
          <p:cNvSpPr>
            <a:spLocks noChangeArrowheads="1"/>
          </p:cNvSpPr>
          <p:nvPr/>
        </p:nvSpPr>
        <p:spPr bwMode="auto">
          <a:xfrm>
            <a:off x="101112" y="3579515"/>
            <a:ext cx="8972550" cy="2640623"/>
          </a:xfrm>
          <a:prstGeom prst="roundRect">
            <a:avLst>
              <a:gd name="adj" fmla="val 1125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7" name="正方形/長方形 30"/>
          <p:cNvSpPr>
            <a:spLocks noChangeArrowheads="1"/>
          </p:cNvSpPr>
          <p:nvPr/>
        </p:nvSpPr>
        <p:spPr bwMode="auto">
          <a:xfrm>
            <a:off x="241843" y="3456787"/>
            <a:ext cx="4022759" cy="288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846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取巻く環境の変化 － </a:t>
            </a:r>
            <a:r>
              <a:rPr lang="en-US" altLang="ja-JP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</a:t>
            </a:r>
            <a:r>
              <a:rPr lang="ja-JP" altLang="en-US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変革の支援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438" y="3857413"/>
            <a:ext cx="1894868" cy="2185491"/>
          </a:xfrm>
          <a:prstGeom prst="rect">
            <a:avLst/>
          </a:prstGeom>
        </p:spPr>
      </p:pic>
      <p:sp>
        <p:nvSpPr>
          <p:cNvPr id="197" name="タイトル 1"/>
          <p:cNvSpPr txBox="1">
            <a:spLocks/>
          </p:cNvSpPr>
          <p:nvPr/>
        </p:nvSpPr>
        <p:spPr>
          <a:xfrm>
            <a:off x="275396" y="4008982"/>
            <a:ext cx="285973" cy="1999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eaVert" wrap="square" lIns="0" tIns="36000" rIns="0" bIns="0" rtlCol="0" anchor="ctr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5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ＤＮＧ</a:t>
            </a:r>
            <a:r>
              <a:rPr lang="ja-JP" altLang="en-US" sz="15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経営戦略</a:t>
            </a:r>
            <a:endParaRPr kumimoji="1" lang="en-US" altLang="ja-JP" sz="15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98" name="正方形/長方形 30"/>
          <p:cNvSpPr>
            <a:spLocks noChangeArrowheads="1"/>
          </p:cNvSpPr>
          <p:nvPr/>
        </p:nvSpPr>
        <p:spPr bwMode="auto">
          <a:xfrm>
            <a:off x="3195400" y="2249316"/>
            <a:ext cx="1069202" cy="4103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有専門資格者 延べ</a:t>
            </a:r>
            <a:endParaRPr kumimoji="1" lang="en-US" altLang="ja-JP" sz="105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844083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1,500</a:t>
            </a:r>
            <a:r>
              <a:rPr lang="ja-JP" altLang="en-US" sz="12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人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99" name="正方形/長方形 30"/>
          <p:cNvSpPr>
            <a:spLocks noChangeArrowheads="1"/>
          </p:cNvSpPr>
          <p:nvPr/>
        </p:nvSpPr>
        <p:spPr bwMode="auto">
          <a:xfrm>
            <a:off x="298554" y="2243021"/>
            <a:ext cx="1242328" cy="502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0" tIns="0" rIns="0" bIns="0">
            <a:no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事業所</a:t>
            </a:r>
            <a:endParaRPr kumimoji="1" lang="en-US" altLang="ja-JP" sz="105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844083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東海</a:t>
            </a:r>
            <a:r>
              <a:rPr lang="en-US" altLang="ja-JP" sz="12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12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県下 </a:t>
            </a:r>
            <a:r>
              <a:rPr lang="en-US" altLang="ja-JP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11</a:t>
            </a:r>
            <a:r>
              <a:rPr lang="ja-JP" altLang="en-US" sz="12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拠点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00" name="正方形/長方形 30"/>
          <p:cNvSpPr>
            <a:spLocks noChangeArrowheads="1"/>
          </p:cNvSpPr>
          <p:nvPr/>
        </p:nvSpPr>
        <p:spPr bwMode="auto">
          <a:xfrm>
            <a:off x="1732016" y="2240176"/>
            <a:ext cx="1242328" cy="502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0" tIns="0" rIns="0" bIns="0">
            <a:no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監視体制</a:t>
            </a:r>
            <a:endParaRPr kumimoji="1" lang="en-US" altLang="ja-JP" sz="105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 algn="ctr" defTabSz="844083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24</a:t>
            </a:r>
            <a:r>
              <a:rPr lang="en-US" altLang="ja-JP" sz="12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</a:t>
            </a:r>
            <a:r>
              <a:rPr lang="en-US" altLang="ja-JP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365</a:t>
            </a:r>
            <a:r>
              <a:rPr lang="ja-JP" altLang="en-US" sz="12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9" name="グループ化 8"/>
          <p:cNvGrpSpPr/>
          <p:nvPr/>
        </p:nvGrpSpPr>
        <p:grpSpPr>
          <a:xfrm>
            <a:off x="3218947" y="3997075"/>
            <a:ext cx="3170284" cy="2034551"/>
            <a:chOff x="3255479" y="3862569"/>
            <a:chExt cx="3513132" cy="2254576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13"/>
            <a:srcRect t="8716"/>
            <a:stretch/>
          </p:blipFill>
          <p:spPr>
            <a:xfrm>
              <a:off x="3260949" y="4126523"/>
              <a:ext cx="3507661" cy="1990622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255479" y="3862569"/>
              <a:ext cx="3513132" cy="329213"/>
            </a:xfrm>
            <a:prstGeom prst="rect">
              <a:avLst/>
            </a:prstGeom>
          </p:spPr>
        </p:pic>
      </p:grpSp>
      <p:sp>
        <p:nvSpPr>
          <p:cNvPr id="202" name="タイトル 1"/>
          <p:cNvSpPr txBox="1">
            <a:spLocks/>
          </p:cNvSpPr>
          <p:nvPr/>
        </p:nvSpPr>
        <p:spPr>
          <a:xfrm>
            <a:off x="2881328" y="4003697"/>
            <a:ext cx="285973" cy="19816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eaVert" wrap="square" lIns="0" tIns="0" rIns="0" bIns="0" rtlCol="0" anchor="ctr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ファシリティーズ方針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右矢印 9"/>
          <p:cNvSpPr/>
          <p:nvPr/>
        </p:nvSpPr>
        <p:spPr>
          <a:xfrm>
            <a:off x="2532610" y="4824113"/>
            <a:ext cx="255420" cy="313535"/>
          </a:xfrm>
          <a:prstGeom prst="rightArrow">
            <a:avLst>
              <a:gd name="adj1" fmla="val 59721"/>
              <a:gd name="adj2" fmla="val 50000"/>
            </a:avLst>
          </a:prstGeom>
          <a:solidFill>
            <a:srgbClr val="3B81E0"/>
          </a:solidFill>
          <a:ln>
            <a:solidFill>
              <a:srgbClr val="3B81E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2" name="図 2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12676" y="4020099"/>
            <a:ext cx="2629482" cy="1744439"/>
          </a:xfrm>
          <a:prstGeom prst="rect">
            <a:avLst/>
          </a:prstGeom>
        </p:spPr>
      </p:pic>
      <p:sp>
        <p:nvSpPr>
          <p:cNvPr id="243" name="タイトル 1"/>
          <p:cNvSpPr txBox="1">
            <a:spLocks/>
          </p:cNvSpPr>
          <p:nvPr/>
        </p:nvSpPr>
        <p:spPr>
          <a:xfrm>
            <a:off x="6644055" y="5720690"/>
            <a:ext cx="2322492" cy="276379"/>
          </a:xfrm>
          <a:prstGeom prst="roundRect">
            <a:avLst>
              <a:gd name="adj" fmla="val 179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0" rIns="0" bIns="0" rtlCol="0" anchor="ctr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共通的な情報基盤の具現化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45" name="Rectangle 11">
            <a:extLst>
              <a:ext uri="{FF2B5EF4-FFF2-40B4-BE49-F238E27FC236}">
                <a16:creationId xmlns:a16="http://schemas.microsoft.com/office/drawing/2014/main" id="{09E5ABB3-FC0C-4843-8C47-66DF36A52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7201" y="3721412"/>
            <a:ext cx="15388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000">
            <a:sp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ja-JP" altLang="en-US" sz="1400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＜支援の流れ＞</a:t>
            </a:r>
            <a:r>
              <a:rPr lang="ja-JP" altLang="en-US" sz="14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</a:t>
            </a:r>
            <a:endParaRPr lang="en-US" altLang="ja-JP" sz="1100" dirty="0">
              <a:solidFill>
                <a:prstClr val="black"/>
              </a:solidFill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38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正方形/長方形 216"/>
          <p:cNvSpPr/>
          <p:nvPr/>
        </p:nvSpPr>
        <p:spPr>
          <a:xfrm>
            <a:off x="4658253" y="666750"/>
            <a:ext cx="4327715" cy="48883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62" name="正方形/長方形 161"/>
          <p:cNvSpPr/>
          <p:nvPr/>
        </p:nvSpPr>
        <p:spPr>
          <a:xfrm>
            <a:off x="264069" y="666750"/>
            <a:ext cx="4327715" cy="48883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98" y="1319286"/>
            <a:ext cx="3836107" cy="416459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9144000" cy="468312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、情報基盤による 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支援の仕組み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265077" y="5623877"/>
            <a:ext cx="8762921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144000" rtlCol="0" anchor="ctr"/>
          <a:lstStyle/>
          <a:p>
            <a:pPr lvl="0" algn="ctr">
              <a:defRPr/>
            </a:pPr>
            <a:r>
              <a:rPr lang="ja-JP" altLang="en-US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共創した </a:t>
            </a:r>
            <a:r>
              <a:rPr lang="en-US" altLang="ja-JP" b="1" dirty="0" err="1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FaaS</a:t>
            </a:r>
            <a:r>
              <a:rPr lang="en-US" altLang="ja-JP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ja-JP" altLang="en-US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 各社に合った方策で</a:t>
            </a:r>
            <a:r>
              <a:rPr lang="en-US" altLang="ja-JP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lang="ja-JP" altLang="en-US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の強化 ⇒ </a:t>
            </a:r>
            <a:r>
              <a:rPr lang="en-US" altLang="ja-JP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</a:t>
            </a:r>
            <a:r>
              <a:rPr lang="ja-JP" altLang="en-US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変革の下支え</a:t>
            </a:r>
            <a:endParaRPr lang="ja-JP" altLang="en-US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6" name="テキスト ボックス 155"/>
          <p:cNvSpPr txBox="1"/>
          <p:nvPr/>
        </p:nvSpPr>
        <p:spPr>
          <a:xfrm>
            <a:off x="2593522" y="2106037"/>
            <a:ext cx="1347659" cy="35325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個々の課題に</a:t>
            </a:r>
            <a:endParaRPr lang="en-US" altLang="ja-JP" sz="1000" b="1" kern="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最適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なソリューション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7" name="テキスト ボックス 156"/>
          <p:cNvSpPr txBox="1"/>
          <p:nvPr/>
        </p:nvSpPr>
        <p:spPr>
          <a:xfrm>
            <a:off x="3783341" y="3618331"/>
            <a:ext cx="905237" cy="35325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AI</a:t>
            </a:r>
            <a:r>
              <a:rPr lang="ja-JP" altLang="en-US" sz="1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</a:t>
            </a:r>
            <a:endParaRPr lang="en-US" altLang="ja-JP" sz="1000" b="1" kern="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データ分析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8" name="テキスト ボックス 157"/>
          <p:cNvSpPr txBox="1"/>
          <p:nvPr/>
        </p:nvSpPr>
        <p:spPr>
          <a:xfrm>
            <a:off x="3653714" y="4608280"/>
            <a:ext cx="905237" cy="35325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業務効率化</a:t>
            </a:r>
            <a:endParaRPr lang="en-US" altLang="ja-JP" sz="1000" b="1" kern="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信頼性向上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9" name="テキスト ボックス 158"/>
          <p:cNvSpPr txBox="1"/>
          <p:nvPr/>
        </p:nvSpPr>
        <p:spPr>
          <a:xfrm>
            <a:off x="1499641" y="3178327"/>
            <a:ext cx="1003217" cy="35325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設備・エネルギ</a:t>
            </a:r>
            <a:endParaRPr lang="en-US" altLang="ja-JP" sz="1000" b="1" kern="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データ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0" name="テキスト ボックス 159"/>
          <p:cNvSpPr txBox="1"/>
          <p:nvPr/>
        </p:nvSpPr>
        <p:spPr>
          <a:xfrm>
            <a:off x="520489" y="3108703"/>
            <a:ext cx="1003217" cy="50733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稼働・整備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データ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1" name="テキスト ボックス 160"/>
          <p:cNvSpPr txBox="1"/>
          <p:nvPr/>
        </p:nvSpPr>
        <p:spPr>
          <a:xfrm>
            <a:off x="2255319" y="4938391"/>
            <a:ext cx="703033" cy="35325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基軸・考え方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305364" y="701115"/>
            <a:ext cx="429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noProof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新</a:t>
            </a:r>
            <a:r>
              <a:rPr lang="ja-JP" altLang="en-US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しい</a:t>
            </a:r>
            <a:r>
              <a:rPr lang="ja-JP" altLang="en-US" b="1" noProof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r>
              <a:rPr lang="ja-JP" altLang="en-US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解決の仕組み － </a:t>
            </a:r>
            <a:r>
              <a:rPr lang="en-US" altLang="ja-JP" b="1" dirty="0" err="1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FaaS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83" name="角丸四角形 182"/>
          <p:cNvSpPr/>
          <p:nvPr/>
        </p:nvSpPr>
        <p:spPr>
          <a:xfrm>
            <a:off x="4810398" y="1145674"/>
            <a:ext cx="3225885" cy="312634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36000">
            <a:spAutoFit/>
          </a:bodyPr>
          <a:lstStyle/>
          <a:p>
            <a:pPr algn="ctr"/>
            <a:r>
              <a:rPr lang="ja-JP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改善するためのアイディアの源泉</a:t>
            </a:r>
            <a:endParaRPr lang="ja-JP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84" name="角丸四角形 183"/>
          <p:cNvSpPr/>
          <p:nvPr/>
        </p:nvSpPr>
        <p:spPr>
          <a:xfrm>
            <a:off x="4811193" y="2318184"/>
            <a:ext cx="3204614" cy="312634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36000">
            <a:spAutoFit/>
          </a:bodyPr>
          <a:lstStyle/>
          <a:p>
            <a:pPr algn="ctr"/>
            <a:r>
              <a:rPr lang="ja-JP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価値あるソリューションを共創</a:t>
            </a:r>
            <a:endParaRPr lang="ja-JP" alt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18" name="テキスト ボックス 217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4688579" y="676168"/>
            <a:ext cx="4297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 </a:t>
            </a:r>
            <a:r>
              <a:rPr lang="ja-JP" altLang="en-US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課題解決の方法</a:t>
            </a:r>
            <a:endParaRPr kumimoji="1" lang="en-US" altLang="ja-JP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224" name="正方形/長方形 9223"/>
          <p:cNvSpPr/>
          <p:nvPr/>
        </p:nvSpPr>
        <p:spPr>
          <a:xfrm>
            <a:off x="4855853" y="2707103"/>
            <a:ext cx="4057094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ja-JP" altLang="en-US" sz="13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プラットフォーム上で</a:t>
            </a:r>
            <a:r>
              <a:rPr lang="ja-JP" altLang="en-US" sz="13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は</a:t>
            </a:r>
            <a:r>
              <a:rPr lang="en-US" altLang="ja-JP" sz="13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</a:t>
            </a:r>
            <a:r>
              <a:rPr lang="ja-JP" altLang="en-US" sz="13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で培った施設運営のための</a:t>
            </a:r>
            <a:endParaRPr lang="en-US" altLang="ja-JP" sz="13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13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機能</a:t>
            </a:r>
            <a:r>
              <a:rPr lang="ja-JP" altLang="en-US" sz="13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や価値を</a:t>
            </a:r>
            <a:r>
              <a:rPr lang="ja-JP" altLang="en-US" sz="13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高める施策</a:t>
            </a:r>
            <a:r>
              <a:rPr lang="ja-JP" altLang="en-US" sz="13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やツール</a:t>
            </a:r>
            <a:r>
              <a:rPr lang="ja-JP" altLang="en-US" sz="13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を個社で共有・改善</a:t>
            </a:r>
            <a:endParaRPr lang="ja-JP" altLang="en-US" sz="13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19" name="正方形/長方形 218"/>
          <p:cNvSpPr/>
          <p:nvPr/>
        </p:nvSpPr>
        <p:spPr>
          <a:xfrm>
            <a:off x="4855853" y="1519787"/>
            <a:ext cx="4057094" cy="600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ja-JP" altLang="en-US" sz="13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人材不足のなか、品質</a:t>
            </a:r>
            <a:r>
              <a:rPr lang="ja-JP" altLang="en-US" sz="13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を維持しながら、より効率的</a:t>
            </a:r>
            <a:r>
              <a:rPr lang="ja-JP" altLang="en-US" sz="13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</a:t>
            </a:r>
            <a:endParaRPr lang="en-US" altLang="ja-JP" sz="13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13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運営するため</a:t>
            </a:r>
            <a:r>
              <a:rPr lang="ja-JP" altLang="en-US" sz="13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には、新しいアイデアが必要です</a:t>
            </a:r>
            <a:r>
              <a:rPr lang="ja-JP" altLang="en-US" sz="13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。</a:t>
            </a:r>
            <a:endParaRPr lang="en-US" altLang="ja-JP" sz="13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ja-JP" altLang="en-US" sz="13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技術</a:t>
            </a:r>
            <a:r>
              <a:rPr lang="ja-JP" altLang="en-US" sz="13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と情報を活用して最適</a:t>
            </a:r>
            <a:r>
              <a:rPr lang="ja-JP" altLang="en-US" sz="13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な</a:t>
            </a:r>
            <a:r>
              <a:rPr lang="ja-JP" altLang="en-US" sz="13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ソリューションを創出</a:t>
            </a:r>
            <a:endParaRPr lang="ja-JP" altLang="en-US" sz="13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9226" name="図 92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158" y="3281636"/>
            <a:ext cx="2532641" cy="2112353"/>
          </a:xfrm>
          <a:prstGeom prst="rect">
            <a:avLst/>
          </a:prstGeom>
        </p:spPr>
      </p:pic>
      <p:sp>
        <p:nvSpPr>
          <p:cNvPr id="9228" name="正方形/長方形 9227"/>
          <p:cNvSpPr/>
          <p:nvPr/>
        </p:nvSpPr>
        <p:spPr>
          <a:xfrm>
            <a:off x="2996451" y="1043017"/>
            <a:ext cx="16626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*</a:t>
            </a:r>
            <a:r>
              <a:rPr lang="en-US" altLang="ja-JP" sz="1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</a:t>
            </a:r>
            <a:r>
              <a:rPr lang="en-US" altLang="ja-JP" sz="1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acility </a:t>
            </a:r>
            <a:r>
              <a:rPr lang="en-US" altLang="ja-JP" sz="1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</a:t>
            </a:r>
            <a:r>
              <a:rPr lang="en-US" altLang="ja-JP" sz="1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 </a:t>
            </a:r>
            <a:r>
              <a:rPr lang="en-US" altLang="ja-JP" sz="1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</a:t>
            </a:r>
            <a:r>
              <a:rPr lang="en-US" altLang="ja-JP" sz="1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1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</a:t>
            </a:r>
            <a:r>
              <a:rPr lang="en-US" altLang="ja-JP" sz="1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ervice</a:t>
            </a:r>
            <a:endParaRPr lang="ja-JP" altLang="en-US" sz="1000" dirty="0"/>
          </a:p>
        </p:txBody>
      </p:sp>
      <p:sp>
        <p:nvSpPr>
          <p:cNvPr id="226" name="テキスト ボックス 225"/>
          <p:cNvSpPr txBox="1"/>
          <p:nvPr/>
        </p:nvSpPr>
        <p:spPr>
          <a:xfrm>
            <a:off x="4710037" y="5940891"/>
            <a:ext cx="2742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＊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：ファシリティーマネージメント</a:t>
            </a:r>
          </a:p>
        </p:txBody>
      </p:sp>
      <p:sp>
        <p:nvSpPr>
          <p:cNvPr id="228" name="スライド番号プレースホルダー 2"/>
          <p:cNvSpPr>
            <a:spLocks noGrp="1"/>
          </p:cNvSpPr>
          <p:nvPr>
            <p:ph type="sldNum" sz="quarter" idx="4294967295"/>
          </p:nvPr>
        </p:nvSpPr>
        <p:spPr>
          <a:xfrm>
            <a:off x="8053146" y="6350329"/>
            <a:ext cx="989012" cy="360362"/>
          </a:xfr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1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655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503"/>
          <p:cNvSpPr txBox="1">
            <a:spLocks noChangeArrowheads="1"/>
          </p:cNvSpPr>
          <p:nvPr/>
        </p:nvSpPr>
        <p:spPr bwMode="auto">
          <a:xfrm>
            <a:off x="6149376" y="2772292"/>
            <a:ext cx="142668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■エネルギー診断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３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、ソリューションの事例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115172" y="1781881"/>
            <a:ext cx="3041004" cy="920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" name="Text Box 655"/>
          <p:cNvSpPr txBox="1">
            <a:spLocks noChangeArrowheads="1"/>
          </p:cNvSpPr>
          <p:nvPr/>
        </p:nvSpPr>
        <p:spPr bwMode="auto">
          <a:xfrm>
            <a:off x="3138097" y="2728796"/>
            <a:ext cx="155532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■スレート屋根改修</a:t>
            </a:r>
            <a:endParaRPr kumimoji="0" lang="en-US" altLang="ja-JP" sz="11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無塵工法</a:t>
            </a:r>
            <a:r>
              <a:rPr kumimoji="0" lang="en-US" altLang="ja-JP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特許取得）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" name="Text Box 655"/>
          <p:cNvSpPr txBox="1">
            <a:spLocks noChangeArrowheads="1"/>
          </p:cNvSpPr>
          <p:nvPr/>
        </p:nvSpPr>
        <p:spPr bwMode="auto">
          <a:xfrm>
            <a:off x="4499576" y="2846493"/>
            <a:ext cx="157133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■雨樋・谷樋修繕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AutoShape 455"/>
          <p:cNvSpPr>
            <a:spLocks noChangeArrowheads="1"/>
          </p:cNvSpPr>
          <p:nvPr/>
        </p:nvSpPr>
        <p:spPr bwMode="auto">
          <a:xfrm>
            <a:off x="3131840" y="707217"/>
            <a:ext cx="2952328" cy="4515018"/>
          </a:xfrm>
          <a:prstGeom prst="roundRect">
            <a:avLst>
              <a:gd name="adj" fmla="val 5903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" name="Text Box 655"/>
          <p:cNvSpPr txBox="1">
            <a:spLocks noChangeArrowheads="1"/>
          </p:cNvSpPr>
          <p:nvPr/>
        </p:nvSpPr>
        <p:spPr bwMode="auto">
          <a:xfrm>
            <a:off x="3131840" y="731324"/>
            <a:ext cx="29245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建　　設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AutoShape 455"/>
          <p:cNvSpPr>
            <a:spLocks noChangeArrowheads="1"/>
          </p:cNvSpPr>
          <p:nvPr/>
        </p:nvSpPr>
        <p:spPr bwMode="auto">
          <a:xfrm>
            <a:off x="6156176" y="715455"/>
            <a:ext cx="2852559" cy="4506780"/>
          </a:xfrm>
          <a:prstGeom prst="roundRect">
            <a:avLst>
              <a:gd name="adj" fmla="val 5903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" name="Text Box 655"/>
          <p:cNvSpPr txBox="1">
            <a:spLocks noChangeArrowheads="1"/>
          </p:cNvSpPr>
          <p:nvPr/>
        </p:nvSpPr>
        <p:spPr bwMode="auto">
          <a:xfrm>
            <a:off x="6156176" y="731291"/>
            <a:ext cx="280831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省 エ ネ　</a:t>
            </a:r>
            <a:endParaRPr kumimoji="0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Text Box 655"/>
          <p:cNvSpPr txBox="1">
            <a:spLocks noChangeArrowheads="1"/>
          </p:cNvSpPr>
          <p:nvPr/>
        </p:nvSpPr>
        <p:spPr bwMode="auto">
          <a:xfrm>
            <a:off x="3141876" y="4089037"/>
            <a:ext cx="119282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■リニューアル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8" name="Text Box 655"/>
          <p:cNvSpPr txBox="1">
            <a:spLocks noChangeArrowheads="1"/>
          </p:cNvSpPr>
          <p:nvPr/>
        </p:nvSpPr>
        <p:spPr bwMode="auto">
          <a:xfrm>
            <a:off x="4388888" y="4095724"/>
            <a:ext cx="142227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■緑化企画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84168" y="1023047"/>
            <a:ext cx="3042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エネルギー見える化から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診断・改善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対策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までトータル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で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支援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22" name="Rectangle 658"/>
          <p:cNvSpPr>
            <a:spLocks noChangeArrowheads="1"/>
          </p:cNvSpPr>
          <p:nvPr/>
        </p:nvSpPr>
        <p:spPr bwMode="auto">
          <a:xfrm>
            <a:off x="8703443" y="3783464"/>
            <a:ext cx="4571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ja-JP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3" name="Picture 6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94" y="1968673"/>
            <a:ext cx="454593" cy="368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6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923" y="2070272"/>
            <a:ext cx="465453" cy="3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6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24" y="2170285"/>
            <a:ext cx="460799" cy="373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7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05" y="2400248"/>
            <a:ext cx="460799" cy="37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テキスト ボックス 27"/>
          <p:cNvSpPr txBox="1"/>
          <p:nvPr/>
        </p:nvSpPr>
        <p:spPr>
          <a:xfrm>
            <a:off x="3121960" y="971945"/>
            <a:ext cx="2852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 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➢生産施設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32" name="Text Box 685"/>
          <p:cNvSpPr txBox="1">
            <a:spLocks noChangeArrowheads="1"/>
          </p:cNvSpPr>
          <p:nvPr/>
        </p:nvSpPr>
        <p:spPr bwMode="auto">
          <a:xfrm>
            <a:off x="3304828" y="1562668"/>
            <a:ext cx="258755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■生産設備のﾕｰﾃｨﾘﾃｨ 一元施工</a:t>
            </a:r>
            <a:endParaRPr kumimoji="0" lang="en-US" altLang="ja-JP" sz="11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解体～運搬～復元</a:t>
            </a:r>
            <a:r>
              <a:rPr kumimoji="0" lang="en-US" altLang="ja-JP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</p:txBody>
      </p:sp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969340"/>
            <a:ext cx="1385275" cy="795667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0" y="1969341"/>
            <a:ext cx="1302869" cy="795667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71" y="3141092"/>
            <a:ext cx="1352959" cy="7474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テキスト ボックス 36"/>
          <p:cNvSpPr txBox="1"/>
          <p:nvPr/>
        </p:nvSpPr>
        <p:spPr>
          <a:xfrm>
            <a:off x="3137845" y="3884222"/>
            <a:ext cx="3002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お客様のニーズに応える企画設計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41" y="4341413"/>
            <a:ext cx="1248833" cy="8033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AutoShape 455"/>
          <p:cNvSpPr>
            <a:spLocks noChangeArrowheads="1"/>
          </p:cNvSpPr>
          <p:nvPr/>
        </p:nvSpPr>
        <p:spPr bwMode="auto">
          <a:xfrm>
            <a:off x="179512" y="715455"/>
            <a:ext cx="2880320" cy="4506780"/>
          </a:xfrm>
          <a:prstGeom prst="roundRect">
            <a:avLst>
              <a:gd name="adj" fmla="val 5903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1" name="Text Box 655"/>
          <p:cNvSpPr txBox="1">
            <a:spLocks noChangeArrowheads="1"/>
          </p:cNvSpPr>
          <p:nvPr/>
        </p:nvSpPr>
        <p:spPr bwMode="auto">
          <a:xfrm>
            <a:off x="275862" y="1585915"/>
            <a:ext cx="24645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■専門保全：例）配管劣化診断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270547" y="1193213"/>
            <a:ext cx="2859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生産ﾕｰﾃｨﾘﾃｨ設備の運転保全における</a:t>
            </a:r>
            <a:endParaRPr kumimoji="1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</a:t>
            </a: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専門スキルを手の内化し、内製で実施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58" name="Picture 12" descr="F:\山崎\デンソー書式\谷樋\2014年度\西尾405\写真\8月2日\DSCF3087.JPG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458" y="3144179"/>
            <a:ext cx="1137323" cy="7560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" descr="Z:\33.工事サービス部\12.開発\◆緑化事業化検討\☆☆全社緑地改善工事\施工前　施工後　写真\施工後写真\本社\6.17\Resized\CIMG2504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876" y="4324692"/>
            <a:ext cx="1349436" cy="7947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 Box 655"/>
          <p:cNvSpPr txBox="1">
            <a:spLocks noChangeArrowheads="1"/>
          </p:cNvSpPr>
          <p:nvPr/>
        </p:nvSpPr>
        <p:spPr bwMode="auto">
          <a:xfrm>
            <a:off x="147939" y="731291"/>
            <a:ext cx="29245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dirty="0" smtClean="0">
                <a:solidFill>
                  <a:srgbClr val="0000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専　門　</a:t>
            </a:r>
            <a:r>
              <a:rPr kumimoji="0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保　　全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81438" y="5356043"/>
            <a:ext cx="8986362" cy="797311"/>
          </a:xfrm>
          <a:prstGeom prst="rect">
            <a:avLst/>
          </a:prstGeom>
          <a:solidFill>
            <a:srgbClr val="1F497D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wrap="square" tIns="108000" bIns="72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デンソーで</a:t>
            </a:r>
            <a:r>
              <a:rPr kumimoji="0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培っ</a:t>
            </a: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た「技術力・現場力・カイゼン力」を活かし</a:t>
            </a: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ソリューション事業でデンソーグループに貢献します</a:t>
            </a:r>
            <a:endParaRPr kumimoji="0" lang="ja-JP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69" name="Text Box 655"/>
          <p:cNvSpPr txBox="1">
            <a:spLocks noChangeArrowheads="1"/>
          </p:cNvSpPr>
          <p:nvPr/>
        </p:nvSpPr>
        <p:spPr bwMode="auto">
          <a:xfrm>
            <a:off x="161834" y="3886470"/>
            <a:ext cx="165076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■ドローン建物診断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0" name="Text Box 655"/>
          <p:cNvSpPr txBox="1">
            <a:spLocks noChangeArrowheads="1"/>
          </p:cNvSpPr>
          <p:nvPr/>
        </p:nvSpPr>
        <p:spPr bwMode="auto">
          <a:xfrm>
            <a:off x="212066" y="3532247"/>
            <a:ext cx="280786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 t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➢ビルメンテナンス</a:t>
            </a:r>
            <a:endParaRPr kumimoji="0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71" name="Text Box 655"/>
          <p:cNvSpPr txBox="1">
            <a:spLocks noChangeArrowheads="1"/>
          </p:cNvSpPr>
          <p:nvPr/>
        </p:nvSpPr>
        <p:spPr bwMode="auto">
          <a:xfrm>
            <a:off x="237749" y="970906"/>
            <a:ext cx="175587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➢プラント</a:t>
            </a:r>
            <a:endParaRPr kumimoji="0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53740" y="3686929"/>
            <a:ext cx="2876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日常・定期点検、劣化診断、改修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・</a:t>
            </a: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修繕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14"/>
          <a:srcRect t="1096" b="2718"/>
          <a:stretch>
            <a:fillRect/>
          </a:stretch>
        </p:blipFill>
        <p:spPr bwMode="auto">
          <a:xfrm>
            <a:off x="6233936" y="2000733"/>
            <a:ext cx="1462137" cy="756762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矢印 5"/>
          <p:cNvSpPr/>
          <p:nvPr/>
        </p:nvSpPr>
        <p:spPr>
          <a:xfrm>
            <a:off x="7820372" y="2106914"/>
            <a:ext cx="128571" cy="59012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81" name="Picture 22" descr="P8210032_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422" y="4312058"/>
            <a:ext cx="802666" cy="80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50926" y="4215073"/>
            <a:ext cx="1323818" cy="1005851"/>
          </a:xfrm>
          <a:prstGeom prst="rect">
            <a:avLst/>
          </a:prstGeom>
        </p:spPr>
      </p:pic>
      <p:sp>
        <p:nvSpPr>
          <p:cNvPr id="91" name="右矢印 90"/>
          <p:cNvSpPr/>
          <p:nvPr/>
        </p:nvSpPr>
        <p:spPr>
          <a:xfrm>
            <a:off x="7358952" y="4296550"/>
            <a:ext cx="128571" cy="59012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8" name="Text Box 655"/>
          <p:cNvSpPr txBox="1">
            <a:spLocks noChangeArrowheads="1"/>
          </p:cNvSpPr>
          <p:nvPr/>
        </p:nvSpPr>
        <p:spPr bwMode="auto">
          <a:xfrm>
            <a:off x="6159701" y="3824318"/>
            <a:ext cx="280478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■現場改善</a:t>
            </a:r>
            <a:r>
              <a:rPr kumimoji="0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例：モータのインバータ化</a:t>
            </a:r>
            <a:r>
              <a:rPr kumimoji="0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6235988" y="4006470"/>
            <a:ext cx="2429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負荷に見合ったモータ</a:t>
            </a: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の最適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制御</a:t>
            </a:r>
          </a:p>
        </p:txBody>
      </p:sp>
      <p:sp>
        <p:nvSpPr>
          <p:cNvPr id="27" name="Text Box 503"/>
          <p:cNvSpPr txBox="1">
            <a:spLocks noChangeArrowheads="1"/>
          </p:cNvSpPr>
          <p:nvPr/>
        </p:nvSpPr>
        <p:spPr bwMode="auto">
          <a:xfrm>
            <a:off x="6151363" y="1519761"/>
            <a:ext cx="23084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■エネルギー見える化（ＥＭＳ）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009738" y="1200092"/>
            <a:ext cx="323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独自のノウハウで生産環境から設備移動</a:t>
            </a:r>
            <a:endParaRPr kumimoji="1" lang="en-US" altLang="ja-JP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まで考慮した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Only 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One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のサービス</a:t>
            </a: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を提案</a:t>
            </a:r>
            <a:endParaRPr kumimoji="1" lang="en-US" altLang="ja-JP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62" name="グループ化 61"/>
          <p:cNvGrpSpPr/>
          <p:nvPr/>
        </p:nvGrpSpPr>
        <p:grpSpPr>
          <a:xfrm>
            <a:off x="346534" y="4137434"/>
            <a:ext cx="2572283" cy="1020513"/>
            <a:chOff x="3672025" y="1340768"/>
            <a:chExt cx="4947827" cy="2336339"/>
          </a:xfrm>
        </p:grpSpPr>
        <p:pic>
          <p:nvPicPr>
            <p:cNvPr id="67" name="Picture 4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025" y="1340768"/>
              <a:ext cx="2435002" cy="2336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5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9544" y="2419873"/>
              <a:ext cx="2780308" cy="1257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194" y="3952137"/>
            <a:ext cx="1291722" cy="7227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9" name="テキスト ボックス 28"/>
          <p:cNvSpPr txBox="1"/>
          <p:nvPr/>
        </p:nvSpPr>
        <p:spPr>
          <a:xfrm>
            <a:off x="394602" y="4210548"/>
            <a:ext cx="7008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熱画像</a:t>
            </a:r>
          </a:p>
        </p:txBody>
      </p:sp>
      <p:sp>
        <p:nvSpPr>
          <p:cNvPr id="74" name="正方形/長方形 73"/>
          <p:cNvSpPr/>
          <p:nvPr/>
        </p:nvSpPr>
        <p:spPr>
          <a:xfrm>
            <a:off x="6138541" y="1728038"/>
            <a:ext cx="29727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各社のニーズに合わせてカスタマイズが可能</a:t>
            </a:r>
            <a:endParaRPr kumimoji="1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0" name="角丸四角形吹き出し 29"/>
          <p:cNvSpPr/>
          <p:nvPr/>
        </p:nvSpPr>
        <p:spPr>
          <a:xfrm>
            <a:off x="3334949" y="4953020"/>
            <a:ext cx="2601450" cy="208988"/>
          </a:xfrm>
          <a:prstGeom prst="wedgeRoundRectCallout">
            <a:avLst>
              <a:gd name="adj1" fmla="val 24478"/>
              <a:gd name="adj2" fmla="val -108424"/>
              <a:gd name="adj3" fmla="val 16667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年連続日本緑化ｾﾝﾀｰ会長賞受賞</a:t>
            </a:r>
            <a:r>
              <a:rPr kumimoji="1" lang="ja-JP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に貢献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291840" y="1834488"/>
            <a:ext cx="2684121" cy="16694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43" name="Picture 5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700" y="2756115"/>
            <a:ext cx="1058884" cy="685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55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211" y="2213474"/>
            <a:ext cx="768709" cy="53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グループ化 42"/>
          <p:cNvGrpSpPr/>
          <p:nvPr/>
        </p:nvGrpSpPr>
        <p:grpSpPr>
          <a:xfrm>
            <a:off x="578958" y="1893201"/>
            <a:ext cx="940189" cy="892443"/>
            <a:chOff x="3432998" y="2244272"/>
            <a:chExt cx="2046707" cy="1946783"/>
          </a:xfrm>
        </p:grpSpPr>
        <p:sp>
          <p:nvSpPr>
            <p:cNvPr id="146" name="テキスト ボックス 145"/>
            <p:cNvSpPr txBox="1"/>
            <p:nvPr/>
          </p:nvSpPr>
          <p:spPr>
            <a:xfrm>
              <a:off x="4519370" y="2845261"/>
              <a:ext cx="960335" cy="537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メイリオ" panose="020B0604030504040204" pitchFamily="50" charset="-128"/>
                </a:rPr>
                <a:t>配管</a:t>
              </a:r>
            </a:p>
          </p:txBody>
        </p:sp>
        <p:grpSp>
          <p:nvGrpSpPr>
            <p:cNvPr id="147" name="グループ化 146"/>
            <p:cNvGrpSpPr/>
            <p:nvPr/>
          </p:nvGrpSpPr>
          <p:grpSpPr>
            <a:xfrm rot="5400000">
              <a:off x="3251769" y="2425501"/>
              <a:ext cx="1946783" cy="1584325"/>
              <a:chOff x="427999" y="3453558"/>
              <a:chExt cx="1946783" cy="1584325"/>
            </a:xfrm>
          </p:grpSpPr>
          <p:grpSp>
            <p:nvGrpSpPr>
              <p:cNvPr id="148" name="Group 24"/>
              <p:cNvGrpSpPr>
                <a:grpSpLocks/>
              </p:cNvGrpSpPr>
              <p:nvPr/>
            </p:nvGrpSpPr>
            <p:grpSpPr bwMode="auto">
              <a:xfrm>
                <a:off x="1192838" y="3691683"/>
                <a:ext cx="1002431" cy="992187"/>
                <a:chOff x="756" y="1104"/>
                <a:chExt cx="1104" cy="1008"/>
              </a:xfrm>
            </p:grpSpPr>
            <p:sp>
              <p:nvSpPr>
                <p:cNvPr id="155" name="Oval 25" descr="右上がり対角線 (反転)"/>
                <p:cNvSpPr>
                  <a:spLocks noChangeArrowheads="1"/>
                </p:cNvSpPr>
                <p:nvPr/>
              </p:nvSpPr>
              <p:spPr bwMode="auto">
                <a:xfrm>
                  <a:off x="756" y="1104"/>
                  <a:ext cx="1104" cy="1008"/>
                </a:xfrm>
                <a:prstGeom prst="ellipse">
                  <a:avLst/>
                </a:prstGeom>
                <a:pattFill prst="dkUpDiag">
                  <a:fgClr>
                    <a:schemeClr val="bg2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156" name="Oval 26"/>
                <p:cNvSpPr>
                  <a:spLocks noChangeArrowheads="1"/>
                </p:cNvSpPr>
                <p:nvPr/>
              </p:nvSpPr>
              <p:spPr bwMode="auto">
                <a:xfrm>
                  <a:off x="960" y="1296"/>
                  <a:ext cx="714" cy="640"/>
                </a:xfrm>
                <a:prstGeom prst="ellipse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157" name="Oval 27"/>
                <p:cNvSpPr>
                  <a:spLocks noChangeArrowheads="1"/>
                </p:cNvSpPr>
                <p:nvPr/>
              </p:nvSpPr>
              <p:spPr bwMode="auto">
                <a:xfrm>
                  <a:off x="1067" y="1397"/>
                  <a:ext cx="500" cy="43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</p:grpSp>
          <p:sp>
            <p:nvSpPr>
              <p:cNvPr id="149" name="Line 28"/>
              <p:cNvSpPr>
                <a:spLocks noChangeShapeType="1"/>
              </p:cNvSpPr>
              <p:nvPr/>
            </p:nvSpPr>
            <p:spPr bwMode="auto">
              <a:xfrm flipV="1">
                <a:off x="732978" y="4225083"/>
                <a:ext cx="1641804" cy="206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0" name="Line 29"/>
              <p:cNvSpPr>
                <a:spLocks noChangeShapeType="1"/>
              </p:cNvSpPr>
              <p:nvPr/>
            </p:nvSpPr>
            <p:spPr bwMode="auto">
              <a:xfrm>
                <a:off x="2206165" y="3453558"/>
                <a:ext cx="0" cy="1584325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1" name="Line 30"/>
              <p:cNvSpPr>
                <a:spLocks noChangeShapeType="1"/>
              </p:cNvSpPr>
              <p:nvPr/>
            </p:nvSpPr>
            <p:spPr bwMode="auto">
              <a:xfrm>
                <a:off x="1704949" y="3453558"/>
                <a:ext cx="0" cy="15843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2" name="Line 31"/>
              <p:cNvSpPr>
                <a:spLocks noChangeShapeType="1"/>
              </p:cNvSpPr>
              <p:nvPr/>
            </p:nvSpPr>
            <p:spPr bwMode="auto">
              <a:xfrm flipV="1">
                <a:off x="732978" y="3691683"/>
                <a:ext cx="1473185" cy="5437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3" name="Line 32"/>
              <p:cNvSpPr>
                <a:spLocks noChangeShapeType="1"/>
              </p:cNvSpPr>
              <p:nvPr/>
            </p:nvSpPr>
            <p:spPr bwMode="auto">
              <a:xfrm>
                <a:off x="732978" y="4245719"/>
                <a:ext cx="1473185" cy="396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4" name="フローチャート : 論理積ゲート 90"/>
              <p:cNvSpPr/>
              <p:nvPr/>
            </p:nvSpPr>
            <p:spPr>
              <a:xfrm>
                <a:off x="427999" y="4112901"/>
                <a:ext cx="233036" cy="270333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</p:grpSp>
        <p:sp>
          <p:nvSpPr>
            <p:cNvPr id="158" name="テキスト ボックス 157"/>
            <p:cNvSpPr txBox="1"/>
            <p:nvPr/>
          </p:nvSpPr>
          <p:spPr>
            <a:xfrm>
              <a:off x="3519104" y="2885600"/>
              <a:ext cx="960335" cy="537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メイリオ" panose="020B0604030504040204" pitchFamily="50" charset="-128"/>
                </a:rPr>
                <a:t>保温</a:t>
              </a:r>
            </a:p>
          </p:txBody>
        </p:sp>
        <p:cxnSp>
          <p:nvCxnSpPr>
            <p:cNvPr id="159" name="直線矢印コネクタ 158"/>
            <p:cNvCxnSpPr/>
            <p:nvPr/>
          </p:nvCxnSpPr>
          <p:spPr>
            <a:xfrm flipH="1">
              <a:off x="4454935" y="3018636"/>
              <a:ext cx="295688" cy="3387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矢印コネクタ 159"/>
            <p:cNvCxnSpPr/>
            <p:nvPr/>
          </p:nvCxnSpPr>
          <p:spPr>
            <a:xfrm>
              <a:off x="3728686" y="3057119"/>
              <a:ext cx="231563" cy="2343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1" name="Picture 20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2" y="2919914"/>
            <a:ext cx="1037771" cy="502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2" name="テキスト ボックス 161"/>
          <p:cNvSpPr txBox="1"/>
          <p:nvPr/>
        </p:nvSpPr>
        <p:spPr>
          <a:xfrm>
            <a:off x="384359" y="2765707"/>
            <a:ext cx="126102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放射線画像診断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339094" y="1864475"/>
            <a:ext cx="57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ガンマ線</a:t>
            </a:r>
          </a:p>
        </p:txBody>
      </p:sp>
      <p:sp>
        <p:nvSpPr>
          <p:cNvPr id="163" name="テキスト ボックス 162"/>
          <p:cNvSpPr txBox="1"/>
          <p:nvPr/>
        </p:nvSpPr>
        <p:spPr>
          <a:xfrm>
            <a:off x="1544216" y="1907994"/>
            <a:ext cx="135914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超音波探傷診断</a:t>
            </a:r>
          </a:p>
        </p:txBody>
      </p:sp>
      <p:pic>
        <p:nvPicPr>
          <p:cNvPr id="83" name="Picture 65" descr="Z:\32.省エネITソリューション部\10.営業、パンフレット\09.パンフレット\パンフ用資料\IMG_0007.JP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90" y="3029947"/>
            <a:ext cx="1183600" cy="80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図 8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93431" y="3007311"/>
            <a:ext cx="1223289" cy="809701"/>
          </a:xfrm>
          <a:prstGeom prst="rect">
            <a:avLst/>
          </a:prstGeom>
        </p:spPr>
      </p:pic>
      <p:sp>
        <p:nvSpPr>
          <p:cNvPr id="85" name="右矢印 84"/>
          <p:cNvSpPr/>
          <p:nvPr/>
        </p:nvSpPr>
        <p:spPr>
          <a:xfrm>
            <a:off x="7523704" y="3127561"/>
            <a:ext cx="128571" cy="59012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6" name="正方形/長方形 85"/>
          <p:cNvSpPr/>
          <p:nvPr/>
        </p:nvSpPr>
        <p:spPr>
          <a:xfrm>
            <a:off x="8324905" y="6437170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7044744" y="-61963"/>
            <a:ext cx="2180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19’DNG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会社説明資料</a:t>
            </a: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転載</a:t>
            </a:r>
          </a:p>
        </p:txBody>
      </p:sp>
      <p:sp>
        <p:nvSpPr>
          <p:cNvPr id="88" name="スライド番号プレースホルダー 2"/>
          <p:cNvSpPr>
            <a:spLocks noGrp="1"/>
          </p:cNvSpPr>
          <p:nvPr>
            <p:ph type="sldNum" sz="quarter" idx="4294967295"/>
          </p:nvPr>
        </p:nvSpPr>
        <p:spPr>
          <a:xfrm>
            <a:off x="8053146" y="6350329"/>
            <a:ext cx="989012" cy="360362"/>
          </a:xfrm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1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726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/>
        </p:nvSpPr>
        <p:spPr>
          <a:xfrm>
            <a:off x="4682963" y="666506"/>
            <a:ext cx="4163098" cy="478206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４、施設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運営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の共通的な課題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7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1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303486" y="5556143"/>
            <a:ext cx="8561240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7421" y="5646015"/>
            <a:ext cx="8646209" cy="349702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lvl="0" algn="ctr"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ランニングコスト低減 ⇒ </a:t>
            </a:r>
            <a:r>
              <a:rPr kumimoji="1" lang="ja-JP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</a:t>
            </a:r>
            <a:r>
              <a:rPr lang="ja-JP" altLang="en-US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保全と</a:t>
            </a:r>
            <a:r>
              <a:rPr kumimoji="1" lang="ja-JP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kumimoji="1" lang="ja-JP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の企画・計画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（信頼性・コスト）</a:t>
            </a:r>
            <a:r>
              <a:rPr kumimoji="1" lang="ja-JP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の取組み強化</a:t>
            </a:r>
            <a:endParaRPr kumimoji="1" lang="en-US" altLang="ja-JP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512653" y="3879953"/>
            <a:ext cx="3960225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r>
              <a:rPr lang="en-US" altLang="ja-JP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保有する施設設備の劣化・増加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→点在・条件や課題多様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spcBef>
                <a:spcPts val="400"/>
              </a:spcBef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　　　 ・運用が複雑・人手不足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spcBef>
                <a:spcPts val="400"/>
              </a:spcBef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</a:t>
            </a:r>
            <a:r>
              <a:rPr lang="ja-JP" altLang="en-US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lang="ja-JP" altLang="en-US" b="1" u="sng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ランニングコスト増加</a:t>
            </a:r>
            <a:endParaRPr lang="en-US" altLang="ja-JP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4682962" y="680699"/>
            <a:ext cx="347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 ランニングコスト低減</a:t>
            </a:r>
            <a:endParaRPr lang="ja-JP" altLang="en-US" b="1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303487" y="666506"/>
            <a:ext cx="4272326" cy="478206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303486" y="683390"/>
            <a:ext cx="2012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 運用上の悩み</a:t>
            </a:r>
            <a:endParaRPr lang="ja-JP" altLang="en-US" b="1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32" y="1416197"/>
            <a:ext cx="2751933" cy="2308897"/>
          </a:xfrm>
          <a:prstGeom prst="rect">
            <a:avLst/>
          </a:prstGeom>
        </p:spPr>
      </p:pic>
      <p:sp>
        <p:nvSpPr>
          <p:cNvPr id="108" name="テキスト ボックス 107"/>
          <p:cNvSpPr txBox="1"/>
          <p:nvPr/>
        </p:nvSpPr>
        <p:spPr>
          <a:xfrm>
            <a:off x="395718" y="1081578"/>
            <a:ext cx="2742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2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のライフサイクルコストイメージ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650336" y="1510945"/>
            <a:ext cx="192547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建物は竣工～解体までに</a:t>
            </a:r>
            <a:endParaRPr lang="en-US" altLang="ja-JP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建設費の約</a:t>
            </a:r>
            <a:r>
              <a:rPr lang="en-US" altLang="ja-JP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倍</a:t>
            </a:r>
            <a:endParaRPr lang="en-US" altLang="ja-JP" sz="1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の費用がかかる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十字形 12"/>
          <p:cNvSpPr/>
          <p:nvPr/>
        </p:nvSpPr>
        <p:spPr>
          <a:xfrm>
            <a:off x="3497682" y="2256183"/>
            <a:ext cx="292892" cy="292892"/>
          </a:xfrm>
          <a:prstGeom prst="plus">
            <a:avLst>
              <a:gd name="adj" fmla="val 4126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566831" y="2695717"/>
            <a:ext cx="192547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２４時間</a:t>
            </a:r>
            <a:r>
              <a:rPr lang="en-US" altLang="ja-JP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365</a:t>
            </a: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日安定・効率的</a:t>
            </a:r>
            <a:endParaRPr lang="en-US" altLang="ja-JP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エネルギー需給の質</a:t>
            </a:r>
            <a:endParaRPr lang="en-US" altLang="ja-JP" sz="1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を向上させたい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742617" y="1080638"/>
            <a:ext cx="1656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2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の範囲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237223" y="2679796"/>
            <a:ext cx="19254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lang="ja-JP" altLang="en-US" sz="1200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の範囲</a:t>
            </a:r>
            <a:endParaRPr lang="en-US" altLang="ja-JP" sz="12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*</a:t>
            </a:r>
            <a:r>
              <a:rPr lang="ja-JP" altLang="en-US" sz="1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会社</a:t>
            </a:r>
            <a:r>
              <a:rPr lang="ja-JP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によって</a:t>
            </a:r>
            <a:r>
              <a:rPr lang="ja-JP" altLang="en-US" sz="1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異なります</a:t>
            </a:r>
            <a:endParaRPr lang="en-US" altLang="ja-JP" sz="1400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215" y="1417614"/>
            <a:ext cx="3865199" cy="1225402"/>
          </a:xfrm>
          <a:prstGeom prst="rect">
            <a:avLst/>
          </a:prstGeom>
        </p:spPr>
      </p:pic>
      <p:sp>
        <p:nvSpPr>
          <p:cNvPr id="16" name="角丸四角形 15"/>
          <p:cNvSpPr/>
          <p:nvPr/>
        </p:nvSpPr>
        <p:spPr>
          <a:xfrm>
            <a:off x="6190161" y="1411986"/>
            <a:ext cx="1971677" cy="1214414"/>
          </a:xfrm>
          <a:prstGeom prst="roundRect">
            <a:avLst>
              <a:gd name="adj" fmla="val 9137"/>
            </a:avLst>
          </a:prstGeom>
          <a:noFill/>
          <a:ln w="28575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258972"/>
              </p:ext>
            </p:extLst>
          </p:nvPr>
        </p:nvGraphicFramePr>
        <p:xfrm>
          <a:off x="4733971" y="3327531"/>
          <a:ext cx="4079540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37345">
                  <a:extLst>
                    <a:ext uri="{9D8B030D-6E8A-4147-A177-3AD203B41FA5}">
                      <a16:colId xmlns:a16="http://schemas.microsoft.com/office/drawing/2014/main" val="1504514691"/>
                    </a:ext>
                  </a:extLst>
                </a:gridCol>
                <a:gridCol w="3142195">
                  <a:extLst>
                    <a:ext uri="{9D8B030D-6E8A-4147-A177-3AD203B41FA5}">
                      <a16:colId xmlns:a16="http://schemas.microsoft.com/office/drawing/2014/main" val="3522431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目　的</a:t>
                      </a:r>
                    </a:p>
                  </a:txBody>
                  <a:tcPr anchor="ctr">
                    <a:solidFill>
                      <a:srgbClr val="DC00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活　動</a:t>
                      </a:r>
                    </a:p>
                  </a:txBody>
                  <a:tcPr anchor="ctr">
                    <a:solidFill>
                      <a:srgbClr val="DC00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6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信頼性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u="sng" dirty="0">
                          <a:solidFill>
                            <a:srgbClr val="DC00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エネルギーインフラの安定供給</a:t>
                      </a:r>
                      <a:endParaRPr kumimoji="1" lang="en-US" altLang="ja-JP" sz="1400" b="1" u="sng" dirty="0">
                        <a:solidFill>
                          <a:srgbClr val="DC00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18561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効率性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u="sng" dirty="0">
                          <a:solidFill>
                            <a:srgbClr val="DC00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更新・保全費・エネルギー費の削減</a:t>
                      </a:r>
                      <a:endParaRPr kumimoji="1" lang="en-US" altLang="ja-JP" sz="1600" b="1" u="sng" dirty="0">
                        <a:solidFill>
                          <a:srgbClr val="DC00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9618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安全性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防災対策・安全衛生遵守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89368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快適性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建物利用度の向上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85643333"/>
                  </a:ext>
                </a:extLst>
              </a:tr>
            </a:tbl>
          </a:graphicData>
        </a:graphic>
      </p:graphicFrame>
      <p:sp>
        <p:nvSpPr>
          <p:cNvPr id="61" name="テキスト ボックス 60"/>
          <p:cNvSpPr txBox="1"/>
          <p:nvPr/>
        </p:nvSpPr>
        <p:spPr>
          <a:xfrm>
            <a:off x="6161192" y="1076101"/>
            <a:ext cx="2742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＊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：ファシリティーマネージメント</a:t>
            </a:r>
          </a:p>
        </p:txBody>
      </p:sp>
      <p:sp>
        <p:nvSpPr>
          <p:cNvPr id="20" name="下矢印 19"/>
          <p:cNvSpPr/>
          <p:nvPr/>
        </p:nvSpPr>
        <p:spPr>
          <a:xfrm>
            <a:off x="7006014" y="3009011"/>
            <a:ext cx="387894" cy="213654"/>
          </a:xfrm>
          <a:prstGeom prst="downArrow">
            <a:avLst>
              <a:gd name="adj1" fmla="val 59822"/>
              <a:gd name="adj2" fmla="val 50000"/>
            </a:avLst>
          </a:prstGeom>
          <a:solidFill>
            <a:srgbClr val="FF43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9" name="図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422400" y="5986666"/>
            <a:ext cx="2615510" cy="318763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現リソーセスで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効率的に強化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81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５、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強化の状況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8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1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303486" y="5556143"/>
            <a:ext cx="8561240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7421" y="5646015"/>
            <a:ext cx="8646209" cy="349702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見える化＋省エネ が進んでいる 神星工業㈱を支援 ⇒ 省エネ推進の強化</a:t>
            </a:r>
            <a:endParaRPr kumimoji="1" lang="en-US" altLang="ja-JP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303487" y="666506"/>
            <a:ext cx="8559706" cy="478206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17132" y="683390"/>
            <a:ext cx="505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各社の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FM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診断・ソリューションの導入実績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9" name="図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3/10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32" y="1052722"/>
            <a:ext cx="8309735" cy="4382414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07607" y="4733926"/>
            <a:ext cx="8309735" cy="17145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586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238463" y="1121666"/>
            <a:ext cx="8751553" cy="43379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360000"/>
          <a:lstStyle/>
          <a:p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６、神星工業㈱ 進め方 </a:t>
            </a:r>
            <a:r>
              <a:rPr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空圧機整備含む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4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1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52566" y="5646425"/>
            <a:ext cx="8743933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252565" y="5712437"/>
            <a:ext cx="8743933" cy="303536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lvl="0" algn="ctr">
              <a:defRPr/>
            </a:pPr>
            <a:r>
              <a:rPr lang="ja-JP" altLang="en-US" sz="15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省エネ推進の強化 および 保全</a:t>
            </a:r>
            <a:r>
              <a:rPr lang="ja-JP" altLang="en-US" sz="15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計画</a:t>
            </a:r>
            <a:r>
              <a:rPr lang="ja-JP" altLang="en-US" sz="15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を含めた 情報基盤の共同開発 を共に取組みたい</a:t>
            </a:r>
            <a:endParaRPr kumimoji="1" lang="ja-JP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508" y="1480136"/>
            <a:ext cx="842589" cy="61445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15" y="2516530"/>
            <a:ext cx="1286214" cy="937961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912" y="1480136"/>
            <a:ext cx="842589" cy="61445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82" y="1467004"/>
            <a:ext cx="350188" cy="213296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0" t="38293" r="51614" b="12680"/>
          <a:stretch/>
        </p:blipFill>
        <p:spPr>
          <a:xfrm>
            <a:off x="8447901" y="2197293"/>
            <a:ext cx="257176" cy="46810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854317" y="1885780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4386">
                  <a:lumMod val="60000"/>
                  <a:lumOff val="4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474982" y="2177113"/>
            <a:ext cx="25531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省エネ改善計画・改善実施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②保全計画・方策</a:t>
            </a: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検討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連携して 安定安価 化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684540" y="3422805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広美１・２工場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907324" y="2039876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9444" y="3526096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sp>
        <p:nvSpPr>
          <p:cNvPr id="62" name="角丸四角形 61"/>
          <p:cNvSpPr/>
          <p:nvPr/>
        </p:nvSpPr>
        <p:spPr>
          <a:xfrm>
            <a:off x="423882" y="2246009"/>
            <a:ext cx="350188" cy="163465"/>
          </a:xfrm>
          <a:prstGeom prst="roundRect">
            <a:avLst/>
          </a:prstGeom>
          <a:noFill/>
          <a:ln w="1905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3" name="角丸四角形 62"/>
          <p:cNvSpPr/>
          <p:nvPr/>
        </p:nvSpPr>
        <p:spPr>
          <a:xfrm>
            <a:off x="435615" y="3560157"/>
            <a:ext cx="350188" cy="163465"/>
          </a:xfrm>
          <a:prstGeom prst="roundRect">
            <a:avLst/>
          </a:prstGeom>
          <a:noFill/>
          <a:ln w="1270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4" name="角丸四角形 63"/>
          <p:cNvSpPr/>
          <p:nvPr/>
        </p:nvSpPr>
        <p:spPr>
          <a:xfrm>
            <a:off x="423882" y="1740822"/>
            <a:ext cx="350188" cy="163465"/>
          </a:xfrm>
          <a:prstGeom prst="roundRect">
            <a:avLst/>
          </a:prstGeom>
          <a:noFill/>
          <a:ln w="1270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19372" y="2043330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主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80101" y="4838929"/>
            <a:ext cx="77754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20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　　　　　　　　　　　　　　　　　　　　　　　　　　　　　　　　　　　　　　　　　　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　　　　　　　　　　　　　　　　　　　</a:t>
            </a:r>
          </a:p>
        </p:txBody>
      </p:sp>
      <p:cxnSp>
        <p:nvCxnSpPr>
          <p:cNvPr id="67" name="直線コネクタ 66"/>
          <p:cNvCxnSpPr/>
          <p:nvPr/>
        </p:nvCxnSpPr>
        <p:spPr>
          <a:xfrm>
            <a:off x="238730" y="4830702"/>
            <a:ext cx="875128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38730" y="5164959"/>
            <a:ext cx="6976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フェーズ</a:t>
            </a:r>
          </a:p>
        </p:txBody>
      </p:sp>
      <p:cxnSp>
        <p:nvCxnSpPr>
          <p:cNvPr id="70" name="直線コネクタ 69"/>
          <p:cNvCxnSpPr/>
          <p:nvPr/>
        </p:nvCxnSpPr>
        <p:spPr>
          <a:xfrm>
            <a:off x="246084" y="5103187"/>
            <a:ext cx="8743932" cy="11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60558" y="4830702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</a:t>
            </a:r>
          </a:p>
        </p:txBody>
      </p:sp>
      <p:cxnSp>
        <p:nvCxnSpPr>
          <p:cNvPr id="72" name="直線コネクタ 71"/>
          <p:cNvCxnSpPr/>
          <p:nvPr/>
        </p:nvCxnSpPr>
        <p:spPr>
          <a:xfrm flipV="1">
            <a:off x="961757" y="1119415"/>
            <a:ext cx="0" cy="43402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86310" y="4193975"/>
            <a:ext cx="841897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ムダ撲滅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送気適正化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性能維持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07969" y="1172039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計測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0" name="下矢印 79"/>
          <p:cNvSpPr/>
          <p:nvPr/>
        </p:nvSpPr>
        <p:spPr>
          <a:xfrm>
            <a:off x="499058" y="3845535"/>
            <a:ext cx="186517" cy="266145"/>
          </a:xfrm>
          <a:prstGeom prst="downArrow">
            <a:avLst/>
          </a:prstGeom>
          <a:solidFill>
            <a:schemeClr val="bg2"/>
          </a:solidFill>
          <a:ln>
            <a:solidFill>
              <a:srgbClr val="DC003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81" name="直線コネクタ 80"/>
          <p:cNvCxnSpPr>
            <a:cxnSpLocks/>
          </p:cNvCxnSpPr>
          <p:nvPr/>
        </p:nvCxnSpPr>
        <p:spPr>
          <a:xfrm flipV="1">
            <a:off x="3347197" y="1119586"/>
            <a:ext cx="0" cy="43400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>
            <a:cxnSpLocks/>
          </p:cNvCxnSpPr>
          <p:nvPr/>
        </p:nvCxnSpPr>
        <p:spPr>
          <a:xfrm flipV="1">
            <a:off x="6129759" y="1119415"/>
            <a:ext cx="0" cy="3713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20045" y="5135698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情報交換・相互理解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87" name="カギ線コネクタ 86"/>
          <p:cNvCxnSpPr>
            <a:endCxn id="14" idx="1"/>
          </p:cNvCxnSpPr>
          <p:nvPr/>
        </p:nvCxnSpPr>
        <p:spPr>
          <a:xfrm rot="5400000" flipH="1" flipV="1">
            <a:off x="2334583" y="2323134"/>
            <a:ext cx="2049697" cy="978154"/>
          </a:xfrm>
          <a:prstGeom prst="bentConnector2">
            <a:avLst/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103603" y="3606880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ムダ取り①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306250" y="1538841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ムダ取り① 横展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943819" y="2307971"/>
            <a:ext cx="1671582" cy="276999"/>
          </a:xfrm>
          <a:prstGeom prst="rect">
            <a:avLst/>
          </a:prstGeom>
          <a:noFill/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940634" y="3504962"/>
            <a:ext cx="1671582" cy="838691"/>
          </a:xfrm>
          <a:prstGeom prst="rect">
            <a:avLst/>
          </a:prstGeom>
          <a:noFill/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・空圧機保全周期延長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・新規アイテム１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・新規アイテム２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549712" y="3280811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ムダ取り② 新たなネタ創出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96" name="カギ線コネクタ 95"/>
          <p:cNvCxnSpPr>
            <a:stCxn id="85" idx="3"/>
            <a:endCxn id="94" idx="1"/>
          </p:cNvCxnSpPr>
          <p:nvPr/>
        </p:nvCxnSpPr>
        <p:spPr>
          <a:xfrm flipV="1">
            <a:off x="3046482" y="3924308"/>
            <a:ext cx="894152" cy="402552"/>
          </a:xfrm>
          <a:prstGeom prst="bentConnector3">
            <a:avLst>
              <a:gd name="adj1" fmla="val 50000"/>
            </a:avLst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455932" y="1453355"/>
            <a:ext cx="2459328" cy="271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広美１工場・２工場</a:t>
            </a:r>
            <a:r>
              <a:rPr lang="ja-JP" altLang="en-US" sz="1050" b="1" dirty="0">
                <a:solidFill>
                  <a:srgbClr val="004386">
                    <a:lumMod val="60000"/>
                    <a:lumOff val="40000"/>
                  </a:srgb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上郷工場・鳳来工場</a:t>
            </a: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302129" y="3826723"/>
            <a:ext cx="1744353" cy="1000274"/>
          </a:xfrm>
          <a:prstGeom prst="rect">
            <a:avLst/>
          </a:prstGeom>
          <a:solidFill>
            <a:schemeClr val="bg1"/>
          </a:solidFill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・夜間直間の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エネ</a:t>
            </a:r>
            <a:r>
              <a:rPr lang="ja-JP" altLang="en-US" sz="105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削減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・空圧機性能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管理</a:t>
            </a:r>
            <a:endParaRPr kumimoji="1" lang="en-US" altLang="ja-JP" sz="105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lvl="0">
              <a:defRPr/>
            </a:pPr>
            <a:r>
              <a:rPr lang="ja-JP" altLang="en-US" sz="105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・エアー送気圧適正化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08" name="カギ線コネクタ 107"/>
          <p:cNvCxnSpPr/>
          <p:nvPr/>
        </p:nvCxnSpPr>
        <p:spPr>
          <a:xfrm rot="5400000" flipH="1" flipV="1">
            <a:off x="4989559" y="2916929"/>
            <a:ext cx="905814" cy="270255"/>
          </a:xfrm>
          <a:prstGeom prst="bentConnector3">
            <a:avLst>
              <a:gd name="adj1" fmla="val 50000"/>
            </a:avLst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509628" y="2716896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ムダ取り② 横展</a:t>
            </a:r>
          </a:p>
        </p:txBody>
      </p:sp>
      <p:pic>
        <p:nvPicPr>
          <p:cNvPr id="116" name="図 1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864" y="1725759"/>
            <a:ext cx="596768" cy="435188"/>
          </a:xfrm>
          <a:prstGeom prst="rect">
            <a:avLst/>
          </a:prstGeom>
        </p:spPr>
      </p:pic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614842" y="4204931"/>
            <a:ext cx="2072683" cy="534035"/>
          </a:xfrm>
          <a:prstGeom prst="rect">
            <a:avLst/>
          </a:prstGeom>
          <a:solidFill>
            <a:srgbClr val="DC003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144000" rIns="36000" bIns="144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『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施設ポータルサイト</a:t>
            </a:r>
            <a:r>
              <a:rPr kumimoji="1" lang="ja-JP" altLang="en-US" sz="105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algn="ctr">
              <a:spcBef>
                <a:spcPts val="200"/>
              </a:spcBef>
              <a:defRPr/>
            </a:pPr>
            <a:r>
              <a:rPr lang="en-US" altLang="ja-JP" sz="1400" b="1" dirty="0" err="1" smtClean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FaaS</a:t>
            </a:r>
            <a:endParaRPr lang="en-US" altLang="ja-JP" sz="1400" b="1" dirty="0">
              <a:solidFill>
                <a:srgbClr val="FFFFFF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28" name="カギ線コネクタ 127"/>
          <p:cNvCxnSpPr/>
          <p:nvPr/>
        </p:nvCxnSpPr>
        <p:spPr>
          <a:xfrm flipH="1" flipV="1">
            <a:off x="7696061" y="2776828"/>
            <a:ext cx="0" cy="584795"/>
          </a:xfrm>
          <a:prstGeom prst="straightConnector1">
            <a:avLst/>
          </a:prstGeom>
          <a:ln w="38100">
            <a:solidFill>
              <a:srgbClr val="DC003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テキスト ボックス 128"/>
          <p:cNvSpPr txBox="1"/>
          <p:nvPr/>
        </p:nvSpPr>
        <p:spPr>
          <a:xfrm>
            <a:off x="7652594" y="2863763"/>
            <a:ext cx="1252674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noProof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←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情報基盤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 </a:t>
            </a:r>
            <a:r>
              <a:rPr lang="ja-JP" altLang="en-US" sz="11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基に業務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6659708" y="3620975"/>
            <a:ext cx="11323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『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分析・現場調査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～改善工事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7662334" y="3616230"/>
            <a:ext cx="1132381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『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修理・更新工事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6614842" y="3603073"/>
            <a:ext cx="2056923" cy="573192"/>
          </a:xfrm>
          <a:prstGeom prst="roundRect">
            <a:avLst>
              <a:gd name="adj" fmla="val 7361"/>
            </a:avLst>
          </a:prstGeom>
          <a:noFill/>
          <a:ln w="9525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757980" y="3361623"/>
            <a:ext cx="1882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施設専門分野</a:t>
            </a:r>
            <a:r>
              <a:rPr lang="ja-JP" altLang="en-US" sz="1000" b="1" dirty="0">
                <a:solidFill>
                  <a:srgbClr val="DC003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ソリューション</a:t>
            </a: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357" y="1725759"/>
            <a:ext cx="596768" cy="435188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851" y="1725759"/>
            <a:ext cx="596768" cy="435188"/>
          </a:xfrm>
          <a:prstGeom prst="rect">
            <a:avLst/>
          </a:prstGeom>
        </p:spPr>
      </p:pic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828702" y="1196266"/>
            <a:ext cx="1111952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980596" y="1179383"/>
            <a:ext cx="1111952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965198" y="3114190"/>
            <a:ext cx="158349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㈱ﾃﾞﾝｿｰﾌｧｼﾘﾃｨｰｽﾞ</a:t>
            </a: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07233B93-885A-457A-B313-16497B4CB7AB}"/>
              </a:ext>
            </a:extLst>
          </p:cNvPr>
          <p:cNvSpPr txBox="1"/>
          <p:nvPr/>
        </p:nvSpPr>
        <p:spPr>
          <a:xfrm>
            <a:off x="1979698" y="4508489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06332DD9-F311-4FF9-B834-D7689B2C81ED}"/>
              </a:ext>
            </a:extLst>
          </p:cNvPr>
          <p:cNvSpPr txBox="1"/>
          <p:nvPr/>
        </p:nvSpPr>
        <p:spPr>
          <a:xfrm>
            <a:off x="4642388" y="4068903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39E57DDD-699A-485C-BDB0-21FB65501D3A}"/>
              </a:ext>
            </a:extLst>
          </p:cNvPr>
          <p:cNvSpPr txBox="1"/>
          <p:nvPr/>
        </p:nvSpPr>
        <p:spPr>
          <a:xfrm>
            <a:off x="4632972" y="2312246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BB667FFC-3747-420D-AC37-D018A7641E85}"/>
              </a:ext>
            </a:extLst>
          </p:cNvPr>
          <p:cNvSpPr txBox="1"/>
          <p:nvPr/>
        </p:nvSpPr>
        <p:spPr>
          <a:xfrm>
            <a:off x="5913047" y="5145396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　携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41D2BE6-6224-47BD-8760-19886ECB00A5}"/>
              </a:ext>
            </a:extLst>
          </p:cNvPr>
          <p:cNvSpPr/>
          <p:nvPr/>
        </p:nvSpPr>
        <p:spPr>
          <a:xfrm>
            <a:off x="8412918" y="6421289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93" name="Picture 2" descr="Microsoft SharePoint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028" y="4241643"/>
            <a:ext cx="239832" cy="23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251163" y="716563"/>
            <a:ext cx="87515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ja-JP" sz="14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4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目標の共有</a:t>
            </a:r>
            <a:r>
              <a:rPr lang="en-US" altLang="ja-JP" sz="14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r>
              <a:rPr lang="ja-JP" altLang="en-US" sz="14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ja-JP" altLang="en-US" sz="14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エコビジョン</a:t>
            </a:r>
            <a:r>
              <a:rPr lang="ja-JP" altLang="en-US" sz="14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２０２５目標達成の支援 ： </a:t>
            </a:r>
            <a:r>
              <a:rPr lang="en-US" altLang="ja-JP" sz="14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CO2</a:t>
            </a:r>
            <a:r>
              <a:rPr lang="ja-JP" altLang="en-US" sz="14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原単位</a:t>
            </a:r>
            <a:r>
              <a:rPr lang="en-US" altLang="ja-JP" sz="14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14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主に電気</a:t>
            </a:r>
            <a:r>
              <a:rPr lang="en-US" altLang="ja-JP" sz="14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r>
              <a:rPr lang="ja-JP" altLang="en-US" sz="14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▲</a:t>
            </a:r>
            <a:r>
              <a:rPr lang="en-US" altLang="ja-JP" sz="14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4%</a:t>
            </a:r>
            <a:r>
              <a:rPr lang="ja-JP" altLang="en-US" sz="14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／年への貢献 </a:t>
            </a:r>
            <a:r>
              <a:rPr lang="ja-JP" altLang="en-US" sz="105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ja-JP" altLang="en-US" sz="9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*対</a:t>
            </a:r>
            <a:r>
              <a:rPr lang="en-US" altLang="ja-JP" sz="9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19</a:t>
            </a:r>
            <a:r>
              <a:rPr lang="ja-JP" altLang="en-US" sz="9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年度比</a:t>
            </a:r>
            <a:endParaRPr lang="ja-JP" altLang="en-US" sz="1050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4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Ins="0"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７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神星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工業㈱　省エネ・情報基盤の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大工程</a:t>
            </a:r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空圧機整備含む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3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1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29756" y="5562560"/>
            <a:ext cx="8742145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ja-JP" altLang="en-US" sz="1600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情報共有する通信確立 ⇒ </a:t>
            </a:r>
            <a:r>
              <a:rPr lang="en-US" altLang="ja-JP" sz="1600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lang="ja-JP" altLang="en-US" sz="1600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／省エネ・保全計画の施設ポータルサイトの活用促進</a:t>
            </a:r>
            <a:endParaRPr lang="ja-JP" altLang="en-US" sz="1600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229756" y="862570"/>
            <a:ext cx="8679891" cy="318924"/>
          </a:xfrm>
          <a:prstGeom prst="rect">
            <a:avLst/>
          </a:prstGeom>
          <a:noFill/>
          <a:ln>
            <a:noFill/>
          </a:ln>
        </p:spPr>
        <p:txBody>
          <a:bodyPr wrap="square" lIns="0" tIns="36000" rIns="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01333"/>
              </p:ext>
            </p:extLst>
          </p:nvPr>
        </p:nvGraphicFramePr>
        <p:xfrm>
          <a:off x="229757" y="896414"/>
          <a:ext cx="8742144" cy="446342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1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3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69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1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4317">
                <a:tc rowSpan="2"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取組事項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/>
                        <a:t>20</a:t>
                      </a:r>
                      <a:r>
                        <a:rPr lang="ja-JP" altLang="en-US" sz="1200" dirty="0"/>
                        <a:t>年度</a:t>
                      </a:r>
                      <a:endParaRPr lang="en-US" altLang="ja-JP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ja-JP" altLang="en-US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/>
                        <a:t>21</a:t>
                      </a:r>
                      <a:r>
                        <a:rPr lang="ja-JP" altLang="en-US" sz="1200" dirty="0"/>
                        <a:t>年度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ja-JP" altLang="en-US" sz="1200" b="1" dirty="0">
                          <a:latin typeface="+mn-lt"/>
                          <a:ea typeface="+mn-ea"/>
                        </a:rPr>
                        <a:t>備考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097">
                <a:tc gridSpan="2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7</a:t>
                      </a:r>
                      <a:r>
                        <a:rPr lang="en-US" altLang="ja-JP" sz="1200" b="1" baseline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  8  9  10  11  12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1  2  3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4    6    9    12    3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7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定例会議周期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回／</a:t>
                      </a:r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3W</a:t>
                      </a:r>
                      <a:endParaRPr kumimoji="1" lang="ja-JP" altLang="en-US" sz="11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</a:t>
                      </a:r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月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都　度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196879"/>
                  </a:ext>
                </a:extLst>
              </a:tr>
              <a:tr h="495300">
                <a:tc rowSpan="5"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省エネ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ＥＭＳ導入に伴う管理改善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596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現場診断からの付帯設備改善</a:t>
                      </a:r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64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上郷・鳳来工場 水平展開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 vMerge="1">
                  <a:txBody>
                    <a:bodyPr/>
                    <a:lstStyle/>
                    <a:p>
                      <a:endParaRPr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省エネ改善次年度計画の立案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58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EMS</a:t>
                      </a: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データ分析の人材育成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－</a:t>
                      </a:r>
                      <a:endParaRPr kumimoji="1" lang="en-US" altLang="ja-JP" sz="105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en-US" altLang="ja-JP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管理改善含</a:t>
                      </a:r>
                      <a:r>
                        <a:rPr kumimoji="1" lang="en-US" altLang="ja-JP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kumimoji="1" lang="ja-JP" altLang="en-US" sz="105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</a:t>
                      </a:r>
                      <a:endParaRPr kumimoji="1" lang="en-US" altLang="ja-JP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空圧機整備の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CD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提案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(CBM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化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596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情報基盤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情報連携・繋ぐ</a:t>
                      </a: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　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kern="12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3884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施設ポータルサイト</a:t>
                      </a:r>
                      <a:r>
                        <a:rPr kumimoji="1" lang="ja-JP" altLang="en-US" sz="1200" b="0" dirty="0" smtClean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の開発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14" name="直線矢印コネクタ 13"/>
          <p:cNvCxnSpPr>
            <a:cxnSpLocks/>
          </p:cNvCxnSpPr>
          <p:nvPr/>
        </p:nvCxnSpPr>
        <p:spPr>
          <a:xfrm>
            <a:off x="3357154" y="1912793"/>
            <a:ext cx="1319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cxnSpLocks/>
          </p:cNvCxnSpPr>
          <p:nvPr/>
        </p:nvCxnSpPr>
        <p:spPr>
          <a:xfrm>
            <a:off x="4493623" y="2865093"/>
            <a:ext cx="497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cxnSpLocks/>
          </p:cNvCxnSpPr>
          <p:nvPr/>
        </p:nvCxnSpPr>
        <p:spPr>
          <a:xfrm>
            <a:off x="4493623" y="2388799"/>
            <a:ext cx="497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>
            <a:cxnSpLocks/>
          </p:cNvCxnSpPr>
          <p:nvPr/>
        </p:nvCxnSpPr>
        <p:spPr>
          <a:xfrm>
            <a:off x="3357154" y="2067045"/>
            <a:ext cx="1045029" cy="0"/>
          </a:xfrm>
          <a:prstGeom prst="straightConnector1">
            <a:avLst/>
          </a:prstGeom>
          <a:ln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cxnSpLocks/>
          </p:cNvCxnSpPr>
          <p:nvPr/>
        </p:nvCxnSpPr>
        <p:spPr>
          <a:xfrm>
            <a:off x="6008914" y="3802784"/>
            <a:ext cx="2087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>
            <a:cxnSpLocks/>
          </p:cNvCxnSpPr>
          <p:nvPr/>
        </p:nvCxnSpPr>
        <p:spPr>
          <a:xfrm>
            <a:off x="4742297" y="4702746"/>
            <a:ext cx="609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6187606" y="4310526"/>
            <a:ext cx="1375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保全計画の立案と共有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569701" y="4751784"/>
            <a:ext cx="10277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通信確立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019828" y="1868063"/>
            <a:ext cx="497348" cy="1276282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改善抽出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43" name="直線矢印コネクタ 42"/>
          <p:cNvCxnSpPr>
            <a:cxnSpLocks/>
          </p:cNvCxnSpPr>
          <p:nvPr/>
        </p:nvCxnSpPr>
        <p:spPr>
          <a:xfrm>
            <a:off x="5381897" y="4234447"/>
            <a:ext cx="7445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/>
          <p:nvPr/>
        </p:nvCxnSpPr>
        <p:spPr>
          <a:xfrm>
            <a:off x="2463885" y="1124209"/>
            <a:ext cx="37075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>
            <a:off x="2463885" y="1280964"/>
            <a:ext cx="370755" cy="0"/>
          </a:xfrm>
          <a:prstGeom prst="straightConnector1">
            <a:avLst/>
          </a:prstGeom>
          <a:ln w="635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/>
          <p:cNvSpPr txBox="1"/>
          <p:nvPr/>
        </p:nvSpPr>
        <p:spPr>
          <a:xfrm>
            <a:off x="2800626" y="1032648"/>
            <a:ext cx="629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・・・計画</a:t>
            </a:r>
            <a:endParaRPr kumimoji="1" lang="en-US" altLang="ja-JP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・・・実績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CBB2AC2-F653-4B8B-824F-159609AD640A}"/>
              </a:ext>
            </a:extLst>
          </p:cNvPr>
          <p:cNvSpPr txBox="1"/>
          <p:nvPr/>
        </p:nvSpPr>
        <p:spPr>
          <a:xfrm>
            <a:off x="6466075" y="1860824"/>
            <a:ext cx="711582" cy="1283519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改善実行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7F5EE4A-6267-4F57-A289-3A73D2BBAA23}"/>
              </a:ext>
            </a:extLst>
          </p:cNvPr>
          <p:cNvCxnSpPr>
            <a:cxnSpLocks/>
          </p:cNvCxnSpPr>
          <p:nvPr/>
        </p:nvCxnSpPr>
        <p:spPr>
          <a:xfrm>
            <a:off x="7435516" y="3292644"/>
            <a:ext cx="6607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E00619B9-CB5D-427A-A79E-B71D914895CE}"/>
              </a:ext>
            </a:extLst>
          </p:cNvPr>
          <p:cNvCxnSpPr>
            <a:cxnSpLocks/>
          </p:cNvCxnSpPr>
          <p:nvPr/>
        </p:nvCxnSpPr>
        <p:spPr>
          <a:xfrm>
            <a:off x="6212877" y="4282573"/>
            <a:ext cx="12921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2D80B93-5849-4B98-9B16-81134488BAB8}"/>
              </a:ext>
            </a:extLst>
          </p:cNvPr>
          <p:cNvSpPr txBox="1"/>
          <p:nvPr/>
        </p:nvSpPr>
        <p:spPr>
          <a:xfrm>
            <a:off x="5351333" y="4265312"/>
            <a:ext cx="805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効率見える化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E9BD7B07-D9AB-422E-8720-B3F1DF16DE6F}"/>
              </a:ext>
            </a:extLst>
          </p:cNvPr>
          <p:cNvCxnSpPr>
            <a:cxnSpLocks/>
          </p:cNvCxnSpPr>
          <p:nvPr/>
        </p:nvCxnSpPr>
        <p:spPr>
          <a:xfrm>
            <a:off x="5371080" y="5090393"/>
            <a:ext cx="25762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9EC899F-3FB4-46CD-B7C7-7DBE823F0719}"/>
              </a:ext>
            </a:extLst>
          </p:cNvPr>
          <p:cNvSpPr txBox="1"/>
          <p:nvPr/>
        </p:nvSpPr>
        <p:spPr>
          <a:xfrm>
            <a:off x="5389626" y="5130534"/>
            <a:ext cx="23863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省エネ改善計画・保全計画の見える</a:t>
            </a:r>
            <a:r>
              <a:rPr kumimoji="1" lang="ja-JP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化・試行改善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877806" y="1874553"/>
            <a:ext cx="497348" cy="1269791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予算確保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281059" y="2306941"/>
            <a:ext cx="1461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広美１・２の現場調査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上郷・鳳来の現場調査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153952" y="2113984"/>
            <a:ext cx="1994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b="1" dirty="0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【11/22</a:t>
            </a:r>
            <a:r>
              <a:rPr lang="ja-JP" altLang="en-US" sz="1000" b="1" dirty="0" err="1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sz="1000" b="1" dirty="0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上郷・鳳来日程調整</a:t>
            </a:r>
            <a:r>
              <a:rPr lang="en-US" altLang="ja-JP" sz="1000" b="1" dirty="0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A7F5EE4A-6267-4F57-A289-3A73D2BBAA23}"/>
              </a:ext>
            </a:extLst>
          </p:cNvPr>
          <p:cNvCxnSpPr>
            <a:cxnSpLocks/>
          </p:cNvCxnSpPr>
          <p:nvPr/>
        </p:nvCxnSpPr>
        <p:spPr>
          <a:xfrm>
            <a:off x="5351333" y="3318770"/>
            <a:ext cx="861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7324053" y="1848280"/>
            <a:ext cx="306512" cy="1276282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改善抽出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785233" y="1848280"/>
            <a:ext cx="312050" cy="1269791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予算確保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22884" y="3827235"/>
            <a:ext cx="1375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認識合せ・内容検討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281999" y="3315882"/>
            <a:ext cx="944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21</a:t>
            </a: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7293727" y="3278196"/>
            <a:ext cx="944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22</a:t>
            </a: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695594" y="1016975"/>
            <a:ext cx="4226171" cy="513546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0" name="右矢印 69"/>
          <p:cNvSpPr/>
          <p:nvPr/>
        </p:nvSpPr>
        <p:spPr>
          <a:xfrm>
            <a:off x="5768963" y="5368381"/>
            <a:ext cx="2917725" cy="171691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6" name="右矢印 55"/>
          <p:cNvSpPr/>
          <p:nvPr/>
        </p:nvSpPr>
        <p:spPr>
          <a:xfrm>
            <a:off x="5770775" y="4825309"/>
            <a:ext cx="2614566" cy="21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5" name="右矢印 54"/>
          <p:cNvSpPr/>
          <p:nvPr/>
        </p:nvSpPr>
        <p:spPr>
          <a:xfrm>
            <a:off x="5777391" y="4581419"/>
            <a:ext cx="1295423" cy="18576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l"/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８、情報を活用した取組み事例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1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solidFill>
            <a:schemeClr val="bg1"/>
          </a:solidFill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1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651263" y="673090"/>
            <a:ext cx="4412402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空圧機整備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のｺﾝﾃﾞｨｼｮﾝﾍﾞｰｽ化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35008" y="1069650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400"/>
              </a:lnSpc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lang="ja-JP" altLang="en-US" sz="16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 老朽</a:t>
            </a:r>
            <a:r>
              <a:rPr lang="ja-JP" altLang="en-US" sz="16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インフラ維持・最適</a:t>
            </a:r>
            <a:r>
              <a:rPr lang="ja-JP" altLang="en-US" sz="16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更新の考え方</a:t>
            </a:r>
            <a:endParaRPr lang="ja-JP" altLang="en-US" sz="1600" b="1" kern="0" dirty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779836"/>
              </p:ext>
            </p:extLst>
          </p:nvPr>
        </p:nvGraphicFramePr>
        <p:xfrm>
          <a:off x="5770775" y="4210738"/>
          <a:ext cx="2614566" cy="86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761">
                  <a:extLst>
                    <a:ext uri="{9D8B030D-6E8A-4147-A177-3AD203B41FA5}">
                      <a16:colId xmlns:a16="http://schemas.microsoft.com/office/drawing/2014/main" val="2753476788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095478270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466518755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622312481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871387763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373565134"/>
                    </a:ext>
                  </a:extLst>
                </a:gridCol>
              </a:tblGrid>
              <a:tr h="86646"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476364"/>
                  </a:ext>
                </a:extLst>
              </a:tr>
            </a:tbl>
          </a:graphicData>
        </a:graphic>
      </p:graphicFrame>
      <p:sp>
        <p:nvSpPr>
          <p:cNvPr id="44" name="正方形/長方形 43"/>
          <p:cNvSpPr/>
          <p:nvPr/>
        </p:nvSpPr>
        <p:spPr>
          <a:xfrm>
            <a:off x="4652882" y="4345185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従来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</a:t>
            </a:r>
          </a:p>
        </p:txBody>
      </p:sp>
      <p:sp>
        <p:nvSpPr>
          <p:cNvPr id="45" name="正方形/長方形 44"/>
          <p:cNvSpPr/>
          <p:nvPr/>
        </p:nvSpPr>
        <p:spPr>
          <a:xfrm>
            <a:off x="8373802" y="3896745"/>
            <a:ext cx="562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5625014" y="3900632"/>
            <a:ext cx="2929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0      1       2      3      4       5      6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2" name="右矢印 21"/>
          <p:cNvSpPr/>
          <p:nvPr/>
        </p:nvSpPr>
        <p:spPr>
          <a:xfrm>
            <a:off x="5777392" y="4354950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4691511" y="5216284"/>
            <a:ext cx="1146222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】FS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4515549" y="3922854"/>
            <a:ext cx="1400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20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5415246" y="4227170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5810644" y="4443341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0" name="正方形/長方形 59"/>
          <p:cNvSpPr/>
          <p:nvPr/>
        </p:nvSpPr>
        <p:spPr>
          <a:xfrm>
            <a:off x="6097578" y="4701199"/>
            <a:ext cx="1146222" cy="33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3" name="正方形/長方形 62"/>
          <p:cNvSpPr/>
          <p:nvPr/>
        </p:nvSpPr>
        <p:spPr>
          <a:xfrm>
            <a:off x="2292373" y="2266639"/>
            <a:ext cx="1629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【LC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保全費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百万円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5770775" y="5147542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441580" y="5035704"/>
            <a:ext cx="1902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ｺﾝﾃﾞｨｼｮﾝ確認＋効率管理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実績周期まで延長</a:t>
            </a: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3"/>
          <a:srcRect l="75400" t="10880" r="6463" b="77846"/>
          <a:stretch/>
        </p:blipFill>
        <p:spPr>
          <a:xfrm>
            <a:off x="7035921" y="5852022"/>
            <a:ext cx="390065" cy="242473"/>
          </a:xfrm>
          <a:prstGeom prst="rect">
            <a:avLst/>
          </a:prstGeom>
        </p:spPr>
      </p:pic>
      <p:sp>
        <p:nvSpPr>
          <p:cNvPr id="69" name="正方形/長方形 68"/>
          <p:cNvSpPr/>
          <p:nvPr/>
        </p:nvSpPr>
        <p:spPr>
          <a:xfrm>
            <a:off x="7352908" y="5688582"/>
            <a:ext cx="183851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品質担保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流量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05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電力⇒</a:t>
            </a:r>
            <a:r>
              <a:rPr lang="ja-JP" altLang="en-US" sz="105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効率</a:t>
            </a:r>
            <a:r>
              <a:rPr kumimoji="1" lang="ja-JP" altLang="en-US" sz="105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ｾﾝｼﾝｸﾞ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1" name="正方形/長方形 70"/>
          <p:cNvSpPr/>
          <p:nvPr/>
        </p:nvSpPr>
        <p:spPr>
          <a:xfrm>
            <a:off x="5423144" y="4996657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25" name="下矢印 24"/>
          <p:cNvSpPr/>
          <p:nvPr/>
        </p:nvSpPr>
        <p:spPr>
          <a:xfrm>
            <a:off x="5062802" y="4915165"/>
            <a:ext cx="396263" cy="337041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298096" y="1019206"/>
            <a:ext cx="4304194" cy="51332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75320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lang="ja-JP" altLang="en-US" sz="18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省エネの</a:t>
            </a:r>
            <a:r>
              <a:rPr lang="en-US" altLang="ja-JP" sz="18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Web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診断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2" y="1480759"/>
            <a:ext cx="997578" cy="997578"/>
          </a:xfrm>
          <a:prstGeom prst="rect">
            <a:avLst/>
          </a:prstGeom>
        </p:spPr>
      </p:pic>
      <p:sp>
        <p:nvSpPr>
          <p:cNvPr id="26" name="右矢印 25"/>
          <p:cNvSpPr/>
          <p:nvPr/>
        </p:nvSpPr>
        <p:spPr>
          <a:xfrm>
            <a:off x="1513881" y="1698893"/>
            <a:ext cx="266700" cy="338681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09113" y="1357648"/>
            <a:ext cx="973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53" y="1442115"/>
            <a:ext cx="490578" cy="858510"/>
          </a:xfrm>
          <a:prstGeom prst="rect">
            <a:avLst/>
          </a:prstGeom>
        </p:spPr>
      </p:pic>
      <p:sp>
        <p:nvSpPr>
          <p:cNvPr id="91" name="正方形/長方形 90"/>
          <p:cNvSpPr/>
          <p:nvPr/>
        </p:nvSpPr>
        <p:spPr>
          <a:xfrm>
            <a:off x="6100832" y="4239837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2" name="正方形/長方形 91"/>
          <p:cNvSpPr/>
          <p:nvPr/>
        </p:nvSpPr>
        <p:spPr>
          <a:xfrm>
            <a:off x="4550076" y="4554849"/>
            <a:ext cx="1492860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1,020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93" name="正方形/長方形 92"/>
          <p:cNvSpPr/>
          <p:nvPr/>
        </p:nvSpPr>
        <p:spPr>
          <a:xfrm>
            <a:off x="6982172" y="4451537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1,900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4" name="正方形/長方形 93"/>
          <p:cNvSpPr/>
          <p:nvPr/>
        </p:nvSpPr>
        <p:spPr>
          <a:xfrm>
            <a:off x="8242393" y="4728360"/>
            <a:ext cx="824698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2,400</a:t>
            </a:r>
          </a:p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8" name="正方形/長方形 97"/>
          <p:cNvSpPr/>
          <p:nvPr/>
        </p:nvSpPr>
        <p:spPr>
          <a:xfrm>
            <a:off x="2816421" y="1120647"/>
            <a:ext cx="12759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レポート作成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9" name="正方形/長方形 98"/>
          <p:cNvSpPr/>
          <p:nvPr/>
        </p:nvSpPr>
        <p:spPr>
          <a:xfrm>
            <a:off x="422210" y="2674816"/>
            <a:ext cx="4203386" cy="217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Web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会議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会議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頻度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：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回／月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(1)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エネルギー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原単位月報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(2)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非稼働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時エネルギー使用状況ライン・エリア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非稼働時状況月報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受電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電力デマンド状況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受電別　電力デマンド月報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⇒改善の着眼ポイント</a:t>
            </a: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をレポート</a:t>
            </a: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で</a:t>
            </a:r>
            <a:r>
              <a:rPr lang="ja-JP" altLang="en-US" sz="1400" b="1" u="sng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共有</a:t>
            </a:r>
            <a:endParaRPr kumimoji="1" lang="en-US" altLang="ja-JP" sz="14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↳</a:t>
            </a: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レポートを</a:t>
            </a: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基</a:t>
            </a:r>
            <a:r>
              <a:rPr lang="ja-JP" altLang="en-US" sz="1400" b="1" u="sng" kern="0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に関係者で</a:t>
            </a: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進め方を検討</a:t>
            </a:r>
            <a:endParaRPr kumimoji="1" lang="en-US" altLang="ja-JP" sz="14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490336" y="4987242"/>
            <a:ext cx="4203386" cy="97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調査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調査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頻度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：都度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(1)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巡回 → 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効果試算・工事仕様まとめ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（２）改善案のまとめ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 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年間計画立案の支援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612097" y="5404823"/>
            <a:ext cx="1343946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84" name="正方形/長方形 83"/>
          <p:cNvSpPr/>
          <p:nvPr/>
        </p:nvSpPr>
        <p:spPr>
          <a:xfrm>
            <a:off x="6355888" y="5394516"/>
            <a:ext cx="161449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CBM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</a:t>
            </a:r>
          </a:p>
        </p:txBody>
      </p:sp>
      <p:sp>
        <p:nvSpPr>
          <p:cNvPr id="85" name="正方形/長方形 84"/>
          <p:cNvSpPr/>
          <p:nvPr/>
        </p:nvSpPr>
        <p:spPr>
          <a:xfrm>
            <a:off x="5394057" y="5736148"/>
            <a:ext cx="156154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" name="十字形 6"/>
          <p:cNvSpPr/>
          <p:nvPr/>
        </p:nvSpPr>
        <p:spPr>
          <a:xfrm>
            <a:off x="6820178" y="5889000"/>
            <a:ext cx="147538" cy="150141"/>
          </a:xfrm>
          <a:prstGeom prst="plus">
            <a:avLst>
              <a:gd name="adj" fmla="val 34684"/>
            </a:avLst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1139251" y="2084907"/>
            <a:ext cx="973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データ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メール送付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1135107" y="1458621"/>
            <a:ext cx="973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ﾃﾞｰﾀ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6"/>
          <a:srcRect l="7312" t="6139" r="4153" b="50862"/>
          <a:stretch/>
        </p:blipFill>
        <p:spPr>
          <a:xfrm>
            <a:off x="2199221" y="1367649"/>
            <a:ext cx="2350855" cy="117819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0486" y="1473111"/>
            <a:ext cx="3767656" cy="2132245"/>
          </a:xfrm>
          <a:prstGeom prst="rect">
            <a:avLst/>
          </a:prstGeom>
        </p:spPr>
      </p:pic>
      <p:sp>
        <p:nvSpPr>
          <p:cNvPr id="96" name="正方形/長方形 95"/>
          <p:cNvSpPr/>
          <p:nvPr/>
        </p:nvSpPr>
        <p:spPr>
          <a:xfrm>
            <a:off x="4535008" y="3565191"/>
            <a:ext cx="43497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 ﾒｰｶ推奨からｺﾝﾃﾞｨｼｮﾝﾍﾞｰｽ整備へ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変更</a:t>
            </a: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3889" y="3016227"/>
            <a:ext cx="1369144" cy="6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プレゼンスライド_関係者外秘_4x3_170701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2.xml><?xml version="1.0" encoding="utf-8"?>
<a:theme xmlns:a="http://schemas.openxmlformats.org/drawingml/2006/main" name="5_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標準デザイン">
      <a:majorFont>
        <a:latin typeface="HGP創英角ｺﾞｼｯｸUB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algn="ctr">
          <a:solidFill>
            <a:srgbClr val="008000"/>
          </a:solidFill>
          <a:round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/>
      <a:lstStyle>
        <a:defPPr eaLnBrk="1" hangingPunct="1">
          <a:defRPr>
            <a:solidFill>
              <a:srgbClr val="000000"/>
            </a:solidFill>
            <a:latin typeface="Meiryo UI" pitchFamily="34" charset="-128"/>
            <a:ea typeface="Meiryo UI" pitchFamily="34" charset="-128"/>
            <a:cs typeface="Meiryo UI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ＭＳ Ｐゴシック" pitchFamily="50" charset="-128"/>
            <a:ea typeface="ＭＳ Ｐゴシック" pitchFamily="50" charset="-128"/>
          </a:defRPr>
        </a:defPPr>
      </a:lstStyle>
    </a:lnDef>
  </a:objectDefaults>
  <a:extraClrSchemeLst>
    <a:extraClrScheme>
      <a:clrScheme name="1_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1979</Words>
  <Application>Microsoft Office PowerPoint</Application>
  <PresentationFormat>ユーザー設定</PresentationFormat>
  <Paragraphs>374</Paragraphs>
  <Slides>14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14</vt:i4>
      </vt:variant>
    </vt:vector>
  </HeadingPairs>
  <TitlesOfParts>
    <vt:vector size="25" baseType="lpstr">
      <vt:lpstr>BIZ UDPゴシック</vt:lpstr>
      <vt:lpstr>HGP創英角ｺﾞｼｯｸUB</vt:lpstr>
      <vt:lpstr>Meiryo UI</vt:lpstr>
      <vt:lpstr>ＭＳ Ｐゴシック</vt:lpstr>
      <vt:lpstr>メイリオ</vt:lpstr>
      <vt:lpstr>Yu Gothic</vt:lpstr>
      <vt:lpstr>Arial</vt:lpstr>
      <vt:lpstr>Verdana</vt:lpstr>
      <vt:lpstr>Wingdings</vt:lpstr>
      <vt:lpstr>プレゼンスライド_関係者外秘_4x3_170701</vt:lpstr>
      <vt:lpstr>5_標準デザイン</vt:lpstr>
      <vt:lpstr>2020年11月13日 　省エネ・保全 取組み強化の 　　　　　　　　情報基盤の構築</vt:lpstr>
      <vt:lpstr>１、会社紹介</vt:lpstr>
      <vt:lpstr>２、情報基盤による DNG支援の仕組み</vt:lpstr>
      <vt:lpstr>３、ソリューションの事例</vt:lpstr>
      <vt:lpstr>４、施設運営の共通的な課題</vt:lpstr>
      <vt:lpstr>５、DNGのFM強化の状況</vt:lpstr>
      <vt:lpstr>６、神星工業㈱ 進め方 (空圧機整備含む)</vt:lpstr>
      <vt:lpstr>７、神星工業㈱　省エネ・情報基盤の大工程 (空圧機整備含む)</vt:lpstr>
      <vt:lpstr>８、情報を活用した取組み事例</vt:lpstr>
      <vt:lpstr>９、神星工業㈱ 情報基盤(案)</vt:lpstr>
      <vt:lpstr>10、施設ポータルサイトの開発</vt:lpstr>
      <vt:lpstr>11、省エネ改善計画の見える化(例)</vt:lpstr>
      <vt:lpstr>12、情報基盤構築に向けた お願い事項 まとめ</vt:lpstr>
      <vt:lpstr>PowerPoint プレゼンテーション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2017-07-28T05:11:55Z</dcterms:created>
  <dcterms:modified xsi:type="dcterms:W3CDTF">2020-11-11T10:04:42Z</dcterms:modified>
</cp:coreProperties>
</file>